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5"/>
  </p:notesMasterIdLst>
  <p:handoutMasterIdLst>
    <p:handoutMasterId r:id="rId66"/>
  </p:handoutMasterIdLst>
  <p:sldIdLst>
    <p:sldId id="261" r:id="rId3"/>
    <p:sldId id="271" r:id="rId4"/>
    <p:sldId id="325" r:id="rId5"/>
    <p:sldId id="324" r:id="rId6"/>
    <p:sldId id="382" r:id="rId7"/>
    <p:sldId id="383"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7" r:id="rId21"/>
    <p:sldId id="410" r:id="rId22"/>
    <p:sldId id="398" r:id="rId23"/>
    <p:sldId id="399" r:id="rId24"/>
    <p:sldId id="400" r:id="rId25"/>
    <p:sldId id="401" r:id="rId26"/>
    <p:sldId id="402" r:id="rId27"/>
    <p:sldId id="403" r:id="rId28"/>
    <p:sldId id="404" r:id="rId29"/>
    <p:sldId id="405" r:id="rId30"/>
    <p:sldId id="406" r:id="rId31"/>
    <p:sldId id="407" r:id="rId32"/>
    <p:sldId id="408" r:id="rId33"/>
    <p:sldId id="409" r:id="rId34"/>
    <p:sldId id="411" r:id="rId35"/>
    <p:sldId id="412" r:id="rId36"/>
    <p:sldId id="413" r:id="rId37"/>
    <p:sldId id="414" r:id="rId38"/>
    <p:sldId id="415" r:id="rId39"/>
    <p:sldId id="416" r:id="rId40"/>
    <p:sldId id="417" r:id="rId41"/>
    <p:sldId id="418" r:id="rId42"/>
    <p:sldId id="419" r:id="rId43"/>
    <p:sldId id="420" r:id="rId44"/>
    <p:sldId id="421" r:id="rId45"/>
    <p:sldId id="422" r:id="rId46"/>
    <p:sldId id="423" r:id="rId47"/>
    <p:sldId id="425" r:id="rId48"/>
    <p:sldId id="424" r:id="rId49"/>
    <p:sldId id="426" r:id="rId50"/>
    <p:sldId id="428" r:id="rId51"/>
    <p:sldId id="427" r:id="rId52"/>
    <p:sldId id="429" r:id="rId53"/>
    <p:sldId id="430" r:id="rId54"/>
    <p:sldId id="431" r:id="rId55"/>
    <p:sldId id="432" r:id="rId56"/>
    <p:sldId id="433" r:id="rId57"/>
    <p:sldId id="434" r:id="rId58"/>
    <p:sldId id="435" r:id="rId59"/>
    <p:sldId id="436" r:id="rId60"/>
    <p:sldId id="437" r:id="rId61"/>
    <p:sldId id="381" r:id="rId62"/>
    <p:sldId id="439" r:id="rId63"/>
    <p:sldId id="43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72629" autoAdjust="0"/>
  </p:normalViewPr>
  <p:slideViewPr>
    <p:cSldViewPr snapToGrid="0">
      <p:cViewPr varScale="1">
        <p:scale>
          <a:sx n="91" d="100"/>
          <a:sy n="91" d="100"/>
        </p:scale>
        <p:origin x="1472" y="19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9/7/16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64015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All of these views take up just as much vertical space in the layout as they need for their contents. So how do we make the Message text field taller? What we actually want is to make the Message text field stretch to take up any vertical space in the layout that’s not being used by the other views.</a:t>
            </a:r>
          </a:p>
          <a:p>
            <a:pPr fontAlgn="base"/>
            <a:r>
              <a:rPr lang="en-US" sz="1200" b="0" i="0" kern="1200" dirty="0" smtClean="0">
                <a:solidFill>
                  <a:schemeClr val="tx1"/>
                </a:solidFill>
                <a:effectLst/>
                <a:latin typeface="+mn-lt"/>
                <a:ea typeface="+mn-ea"/>
                <a:cs typeface="+mn-cs"/>
              </a:rPr>
              <a:t>In order to do this, we need to allocate some </a:t>
            </a:r>
            <a:r>
              <a:rPr lang="en-US" sz="1200" b="1" i="0" kern="1200" dirty="0" smtClean="0">
                <a:solidFill>
                  <a:schemeClr val="tx1"/>
                </a:solidFill>
                <a:effectLst/>
                <a:latin typeface="+mn-lt"/>
                <a:ea typeface="+mn-ea"/>
                <a:cs typeface="+mn-cs"/>
              </a:rPr>
              <a:t>weight</a:t>
            </a:r>
            <a:r>
              <a:rPr lang="en-US" sz="1200" b="0" i="0" kern="1200" dirty="0" smtClean="0">
                <a:solidFill>
                  <a:schemeClr val="tx1"/>
                </a:solidFill>
                <a:effectLst/>
                <a:latin typeface="+mn-lt"/>
                <a:ea typeface="+mn-ea"/>
                <a:cs typeface="+mn-cs"/>
              </a:rPr>
              <a:t> to the Message text field. Allocating weight to a view is a way of telling it to stretch to take up extra space in the layout.</a:t>
            </a:r>
          </a:p>
          <a:p>
            <a:pPr fontAlgn="base"/>
            <a:r>
              <a:rPr lang="en-US" sz="1200" b="0" i="0" kern="1200" dirty="0" smtClean="0">
                <a:solidFill>
                  <a:schemeClr val="tx1"/>
                </a:solidFill>
                <a:effectLst/>
                <a:latin typeface="+mn-lt"/>
                <a:ea typeface="+mn-ea"/>
                <a:cs typeface="+mn-cs"/>
              </a:rPr>
              <a:t>You assign weight to a view using</a:t>
            </a:r>
          </a:p>
          <a:p>
            <a:pPr fontAlgn="base"/>
            <a:r>
              <a:rPr lang="en-US" dirty="0" err="1" smtClean="0"/>
              <a:t>android:layout_weight</a:t>
            </a:r>
            <a:r>
              <a:rPr lang="en-US" dirty="0" smtClean="0"/>
              <a:t>="</a:t>
            </a:r>
            <a:r>
              <a:rPr lang="en-US" dirty="0" err="1" smtClean="0"/>
              <a:t>number"</a:t>
            </a:r>
            <a:r>
              <a:rPr lang="en-US" sz="1200" b="0" i="0" kern="1200" dirty="0" err="1" smtClean="0">
                <a:solidFill>
                  <a:schemeClr val="tx1"/>
                </a:solidFill>
                <a:effectLst/>
                <a:latin typeface="+mn-lt"/>
                <a:ea typeface="+mn-ea"/>
                <a:cs typeface="+mn-cs"/>
              </a:rPr>
              <a:t>where</a:t>
            </a:r>
            <a:r>
              <a:rPr lang="en-US" sz="1200" b="0" i="0" kern="1200" dirty="0" smtClean="0">
                <a:solidFill>
                  <a:schemeClr val="tx1"/>
                </a:solidFill>
                <a:effectLst/>
                <a:latin typeface="+mn-lt"/>
                <a:ea typeface="+mn-ea"/>
                <a:cs typeface="+mn-cs"/>
              </a:rPr>
              <a:t> number is some number greater than 0.</a:t>
            </a:r>
          </a:p>
          <a:p>
            <a:pPr fontAlgn="base"/>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86466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need the Message editable text field to take up any extra space in the layout. To do this, we’ll set its </a:t>
            </a:r>
            <a:r>
              <a:rPr lang="en-US" dirty="0" err="1" smtClean="0"/>
              <a:t>layout_weight</a:t>
            </a:r>
            <a:r>
              <a:rPr lang="en-US" sz="1200" b="0" i="0" kern="1200" dirty="0" smtClean="0">
                <a:solidFill>
                  <a:schemeClr val="tx1"/>
                </a:solidFill>
                <a:effectLst/>
                <a:latin typeface="+mn-lt"/>
                <a:ea typeface="+mn-ea"/>
                <a:cs typeface="+mn-cs"/>
              </a:rPr>
              <a:t> attribute to 1. As this is the only view in the layout with a weight value, this will make the text field stretch vertically to fill the remainder of the screen. Here’s the code: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001256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Giving the message editable text field a weight of 1 means that it takes up all of the extra space that’s not used by the other views in the layout. This is because neither of the other two views have been allocated any weight in the layout XML.</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21836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Suppose we gave the To text field a weight of 1, and the Message text field a weight of 2 like this: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1131193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next thing we need to do is move the hint text inside the Message text field. At the moment, it’s centered vertically inside the view. We need to change it so that the text appears at the top of the text field. We can achieve this using the </a:t>
            </a:r>
            <a:r>
              <a:rPr lang="en-US" dirty="0" err="1" smtClean="0"/>
              <a:t>android:gravity</a:t>
            </a:r>
            <a:r>
              <a:rPr lang="en-US" sz="1200" b="0" i="0" kern="1200" dirty="0" smtClean="0">
                <a:solidFill>
                  <a:schemeClr val="tx1"/>
                </a:solidFill>
                <a:effectLst/>
                <a:latin typeface="+mn-lt"/>
                <a:ea typeface="+mn-ea"/>
                <a:cs typeface="+mn-cs"/>
              </a:rPr>
              <a:t> attribute.</a:t>
            </a:r>
          </a:p>
          <a:p>
            <a:pPr fontAlgn="base"/>
            <a:r>
              <a:rPr lang="en-US" sz="1200" b="0" i="0" kern="1200" dirty="0" smtClean="0">
                <a:solidFill>
                  <a:schemeClr val="tx1"/>
                </a:solidFill>
                <a:effectLst/>
                <a:latin typeface="+mn-lt"/>
                <a:ea typeface="+mn-ea"/>
                <a:cs typeface="+mn-cs"/>
              </a:rPr>
              <a:t>The </a:t>
            </a:r>
            <a:r>
              <a:rPr lang="en-US" dirty="0" err="1" smtClean="0"/>
              <a:t>android:gravity</a:t>
            </a:r>
            <a:r>
              <a:rPr lang="en-US" sz="1200" b="0" i="0" kern="1200" dirty="0" smtClean="0">
                <a:solidFill>
                  <a:schemeClr val="tx1"/>
                </a:solidFill>
                <a:effectLst/>
                <a:latin typeface="+mn-lt"/>
                <a:ea typeface="+mn-ea"/>
                <a:cs typeface="+mn-cs"/>
              </a:rPr>
              <a:t> attribute lets you specify how you want to position the contents of a view inside the view—for example, how you want to position text inside a text field. If you want the text inside a view to appear at the top, the following code will do the trick:</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161946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Suppose we gave the To text field a weight of 1, and the Message text field a weight of 2 like this: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107875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Here are some more of the values you can use with the </a:t>
            </a:r>
            <a:r>
              <a:rPr lang="en-US" sz="1200" b="0" i="0" kern="1200" dirty="0" err="1" smtClean="0">
                <a:solidFill>
                  <a:schemeClr val="tx1"/>
                </a:solidFill>
                <a:effectLst/>
                <a:latin typeface="+mn-lt"/>
                <a:ea typeface="+mn-ea"/>
                <a:cs typeface="+mn-cs"/>
              </a:rPr>
              <a:t>android:gravity</a:t>
            </a:r>
            <a:r>
              <a:rPr lang="en-US" sz="1200" b="0" i="0" kern="1200" dirty="0" smtClean="0">
                <a:solidFill>
                  <a:schemeClr val="tx1"/>
                </a:solidFill>
                <a:effectLst/>
                <a:latin typeface="+mn-lt"/>
                <a:ea typeface="+mn-ea"/>
                <a:cs typeface="+mn-cs"/>
              </a:rPr>
              <a:t> attribute. Add the attribute to your view, and set its value to one of the values below:</a:t>
            </a:r>
          </a:p>
          <a:p>
            <a:r>
              <a:rPr lang="en-US" dirty="0" err="1" smtClean="0"/>
              <a:t>android:gravity</a:t>
            </a:r>
            <a:r>
              <a:rPr lang="en-US" dirty="0" smtClean="0"/>
              <a:t>="value"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43064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android:layout_gravity</a:t>
            </a:r>
            <a:r>
              <a:rPr lang="en-US" sz="1200" b="0" i="0" kern="1200" dirty="0" smtClean="0">
                <a:solidFill>
                  <a:schemeClr val="tx1"/>
                </a:solidFill>
                <a:effectLst/>
                <a:latin typeface="+mn-lt"/>
                <a:ea typeface="+mn-ea"/>
                <a:cs typeface="+mn-cs"/>
              </a:rPr>
              <a:t> attribute lets you specify where you want a view in a linear layout to appear in its enclosing space. You can use it to push a view to the right, for instance, or center the view horizontally. To move our button to the right, we’d need to add the following to the button:</a:t>
            </a:r>
          </a:p>
          <a:p>
            <a:r>
              <a:rPr lang="en-US" sz="1200" b="1" i="0" kern="1200" dirty="0" err="1" smtClean="0">
                <a:solidFill>
                  <a:schemeClr val="tx1"/>
                </a:solidFill>
                <a:effectLst/>
                <a:latin typeface="+mn-lt"/>
                <a:ea typeface="+mn-ea"/>
                <a:cs typeface="+mn-cs"/>
              </a:rPr>
              <a:t>android:layout_gravity</a:t>
            </a:r>
            <a:r>
              <a:rPr lang="en-US" sz="1200" b="1" i="0" kern="1200" dirty="0" smtClean="0">
                <a:solidFill>
                  <a:schemeClr val="tx1"/>
                </a:solidFill>
                <a:effectLst/>
                <a:latin typeface="+mn-lt"/>
                <a:ea typeface="+mn-ea"/>
                <a:cs typeface="+mn-cs"/>
              </a:rPr>
              <a:t>="right"</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2004869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android:layout_gravity</a:t>
            </a:r>
            <a:r>
              <a:rPr lang="en-US" sz="1200" b="1" i="0" kern="1200" dirty="0" smtClean="0">
                <a:solidFill>
                  <a:schemeClr val="tx1"/>
                </a:solidFill>
                <a:effectLst/>
                <a:latin typeface="+mn-lt"/>
                <a:ea typeface="+mn-ea"/>
                <a:cs typeface="+mn-cs"/>
              </a:rPr>
              <a:t> lets you say where you want views to appear in their available space.</a:t>
            </a:r>
            <a:endParaRPr lang="en-US" sz="1200" b="0" i="1" kern="1200" dirty="0" smtClean="0">
              <a:solidFill>
                <a:schemeClr val="tx1"/>
              </a:solidFill>
              <a:effectLst/>
              <a:latin typeface="+mn-lt"/>
              <a:ea typeface="+mn-ea"/>
              <a:cs typeface="+mn-cs"/>
            </a:endParaRPr>
          </a:p>
          <a:p>
            <a:pPr fontAlgn="base"/>
            <a:r>
              <a:rPr lang="en-US" sz="1200" b="1" i="0" kern="1200" dirty="0" err="1" smtClean="0">
                <a:solidFill>
                  <a:schemeClr val="tx1"/>
                </a:solidFill>
                <a:effectLst/>
                <a:latin typeface="+mn-lt"/>
                <a:ea typeface="+mn-ea"/>
                <a:cs typeface="+mn-cs"/>
              </a:rPr>
              <a:t>android:layout_gravity</a:t>
            </a:r>
            <a:r>
              <a:rPr lang="en-US" sz="1200" b="1" i="0" kern="1200" dirty="0" smtClean="0">
                <a:solidFill>
                  <a:schemeClr val="tx1"/>
                </a:solidFill>
                <a:effectLst/>
                <a:latin typeface="+mn-lt"/>
                <a:ea typeface="+mn-ea"/>
                <a:cs typeface="+mn-cs"/>
              </a:rPr>
              <a:t> deals with the placement of the view itself, whereas </a:t>
            </a:r>
            <a:r>
              <a:rPr lang="en-US" sz="1200" b="1" i="0" kern="1200" dirty="0" err="1" smtClean="0">
                <a:solidFill>
                  <a:schemeClr val="tx1"/>
                </a:solidFill>
                <a:effectLst/>
                <a:latin typeface="+mn-lt"/>
                <a:ea typeface="+mn-ea"/>
                <a:cs typeface="+mn-cs"/>
              </a:rPr>
              <a:t>android:gravity</a:t>
            </a:r>
            <a:r>
              <a:rPr lang="en-US" sz="1200" b="1" i="0" kern="1200" dirty="0" smtClean="0">
                <a:solidFill>
                  <a:schemeClr val="tx1"/>
                </a:solidFill>
                <a:effectLst/>
                <a:latin typeface="+mn-lt"/>
                <a:ea typeface="+mn-ea"/>
                <a:cs typeface="+mn-cs"/>
              </a:rPr>
              <a:t> deals with how to display the view contents.</a:t>
            </a:r>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1448259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final version</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19</a:t>
            </a:fld>
            <a:endParaRPr lang="en-US"/>
          </a:p>
        </p:txBody>
      </p:sp>
    </p:spTree>
    <p:extLst>
      <p:ext uri="{BB962C8B-B14F-4D97-AF65-F5344CB8AC3E}">
        <p14:creationId xmlns:p14="http://schemas.microsoft.com/office/powerpoint/2010/main" val="12622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to finish off the </a:t>
            </a:r>
            <a:r>
              <a:rPr lang="en-US" baseline="0" dirty="0" smtClean="0"/>
              <a:t>Views </a:t>
            </a:r>
            <a:r>
              <a:rPr lang="en-US" baseline="0" dirty="0" smtClean="0"/>
              <a:t>chapter </a:t>
            </a:r>
            <a:r>
              <a:rPr lang="en-US" baseline="0" dirty="0" smtClean="0"/>
              <a:t>and then start on the List Views.</a:t>
            </a:r>
            <a:endParaRPr lang="en-US" dirty="0" smtClean="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09863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the third</a:t>
            </a:r>
            <a:r>
              <a:rPr lang="en-US" sz="1200" kern="1200" baseline="0" dirty="0" smtClean="0">
                <a:solidFill>
                  <a:schemeClr val="tx1"/>
                </a:solidFill>
                <a:effectLst/>
                <a:latin typeface="+mn-lt"/>
                <a:ea typeface="+mn-ea"/>
                <a:cs typeface="+mn-cs"/>
              </a:rPr>
              <a:t> row we now the button spans two columns, so </a:t>
            </a:r>
            <a:r>
              <a:rPr lang="en-US" sz="1200" kern="1200" baseline="0" dirty="0" err="1" smtClean="0">
                <a:solidFill>
                  <a:schemeClr val="tx1"/>
                </a:solidFill>
                <a:effectLst/>
                <a:latin typeface="+mn-lt"/>
                <a:ea typeface="+mn-ea"/>
                <a:cs typeface="+mn-cs"/>
              </a:rPr>
              <a:t>columnSpan</a:t>
            </a:r>
            <a:r>
              <a:rPr lang="en-US" sz="1200" kern="1200" baseline="0" dirty="0" smtClean="0">
                <a:solidFill>
                  <a:schemeClr val="tx1"/>
                </a:solidFill>
                <a:effectLst/>
                <a:latin typeface="+mn-lt"/>
                <a:ea typeface="+mn-ea"/>
                <a:cs typeface="+mn-cs"/>
              </a:rPr>
              <a:t>=2, and we put it </a:t>
            </a:r>
            <a:r>
              <a:rPr lang="en-US" sz="1200" kern="1200" baseline="0" smtClean="0">
                <a:solidFill>
                  <a:schemeClr val="tx1"/>
                </a:solidFill>
                <a:effectLst/>
                <a:latin typeface="+mn-lt"/>
                <a:ea typeface="+mn-ea"/>
                <a:cs typeface="+mn-cs"/>
              </a:rPr>
              <a:t>in row2, column 2 and we </a:t>
            </a:r>
            <a:r>
              <a:rPr lang="en-US" sz="1200" kern="1200" baseline="0" dirty="0" smtClean="0">
                <a:solidFill>
                  <a:schemeClr val="tx1"/>
                </a:solidFill>
                <a:effectLst/>
                <a:latin typeface="+mn-lt"/>
                <a:ea typeface="+mn-ea"/>
                <a:cs typeface="+mn-cs"/>
              </a:rPr>
              <a:t>also know it should be centered so we use </a:t>
            </a:r>
            <a:r>
              <a:rPr lang="en-US" sz="1200" kern="1200" baseline="0" dirty="0" err="1" smtClean="0">
                <a:solidFill>
                  <a:schemeClr val="tx1"/>
                </a:solidFill>
                <a:effectLst/>
                <a:latin typeface="+mn-lt"/>
                <a:ea typeface="+mn-ea"/>
                <a:cs typeface="+mn-cs"/>
              </a:rPr>
              <a:t>center_horizontal</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768603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GridLayout</a:t>
            </a:r>
            <a:r>
              <a:rPr lang="en-US" sz="1200" b="0" i="0" kern="1200" dirty="0" smtClean="0">
                <a:solidFill>
                  <a:schemeClr val="tx1"/>
                </a:solidFill>
                <a:effectLst/>
                <a:latin typeface="+mn-lt"/>
                <a:ea typeface="+mn-ea"/>
                <a:cs typeface="+mn-cs"/>
              </a:rPr>
              <a:t> requires API level 14 or </a:t>
            </a:r>
            <a:r>
              <a:rPr lang="en-US" sz="1200" b="0" i="0" kern="1200" dirty="0" err="1" smtClean="0">
                <a:solidFill>
                  <a:schemeClr val="tx1"/>
                </a:solidFill>
                <a:effectLst/>
                <a:latin typeface="+mn-lt"/>
                <a:ea typeface="+mn-ea"/>
                <a:cs typeface="+mn-cs"/>
              </a:rPr>
              <a:t>above.If</a:t>
            </a:r>
            <a:r>
              <a:rPr lang="en-US" sz="1200" b="0" i="0" kern="1200" dirty="0" smtClean="0">
                <a:solidFill>
                  <a:schemeClr val="tx1"/>
                </a:solidFill>
                <a:effectLst/>
                <a:latin typeface="+mn-lt"/>
                <a:ea typeface="+mn-ea"/>
                <a:cs typeface="+mn-cs"/>
              </a:rPr>
              <a:t> you plan on using a grid layout, make sure your app uses a minimum SDK of API 14.</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580034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specify how many columns you want the grid layout to have using:</a:t>
            </a:r>
          </a:p>
          <a:p>
            <a:pPr fontAlgn="base"/>
            <a:r>
              <a:rPr lang="en-US" sz="1200" b="1" i="0" kern="1200" dirty="0" err="1" smtClean="0">
                <a:solidFill>
                  <a:schemeClr val="tx1"/>
                </a:solidFill>
                <a:effectLst/>
                <a:latin typeface="+mn-lt"/>
                <a:ea typeface="+mn-ea"/>
                <a:cs typeface="+mn-cs"/>
              </a:rPr>
              <a:t>android:columnCount</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number"</a:t>
            </a:r>
            <a:r>
              <a:rPr lang="en-US" sz="1200" b="0" i="0" kern="1200" dirty="0" err="1" smtClean="0">
                <a:solidFill>
                  <a:schemeClr val="tx1"/>
                </a:solidFill>
                <a:effectLst/>
                <a:latin typeface="+mn-lt"/>
                <a:ea typeface="+mn-ea"/>
                <a:cs typeface="+mn-cs"/>
              </a:rPr>
              <a:t>where</a:t>
            </a:r>
            <a:r>
              <a:rPr lang="en-US" sz="1200" b="0" i="0" kern="1200" dirty="0" smtClean="0">
                <a:solidFill>
                  <a:schemeClr val="tx1"/>
                </a:solidFill>
                <a:effectLst/>
                <a:latin typeface="+mn-lt"/>
                <a:ea typeface="+mn-ea"/>
                <a:cs typeface="+mn-cs"/>
              </a:rPr>
              <a:t> number is the number of columns. You can also specify a maximum number of rows using:</a:t>
            </a:r>
          </a:p>
          <a:p>
            <a:pPr fontAlgn="base"/>
            <a:r>
              <a:rPr lang="en-US" sz="1200" b="1" i="0" kern="1200" dirty="0" err="1" smtClean="0">
                <a:solidFill>
                  <a:schemeClr val="tx1"/>
                </a:solidFill>
                <a:effectLst/>
                <a:latin typeface="+mn-lt"/>
                <a:ea typeface="+mn-ea"/>
                <a:cs typeface="+mn-cs"/>
              </a:rPr>
              <a:t>android:rowCount</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number"</a:t>
            </a:r>
            <a:r>
              <a:rPr lang="en-US" sz="1200" b="0" i="0" kern="1200" dirty="0" err="1" smtClean="0">
                <a:solidFill>
                  <a:schemeClr val="tx1"/>
                </a:solidFill>
                <a:effectLst/>
                <a:latin typeface="+mn-lt"/>
                <a:ea typeface="+mn-ea"/>
                <a:cs typeface="+mn-cs"/>
              </a:rPr>
              <a:t>but</a:t>
            </a:r>
            <a:r>
              <a:rPr lang="en-US" sz="1200" b="0" i="0" kern="1200" dirty="0" smtClean="0">
                <a:solidFill>
                  <a:schemeClr val="tx1"/>
                </a:solidFill>
                <a:effectLst/>
                <a:latin typeface="+mn-lt"/>
                <a:ea typeface="+mn-ea"/>
                <a:cs typeface="+mn-cs"/>
              </a:rPr>
              <a:t> in practice you can usually let Android figure this out based on the number of views in the layout. Android will include as many rows as is necessary to display the views.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30188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add views to a grid layout in a similar way to how you add views to a linear </a:t>
            </a:r>
            <a:r>
              <a:rPr lang="en-US" sz="1200" b="0" i="0" kern="1200" dirty="0" err="1" smtClean="0">
                <a:solidFill>
                  <a:schemeClr val="tx1"/>
                </a:solidFill>
                <a:effectLst/>
                <a:latin typeface="+mn-lt"/>
                <a:ea typeface="+mn-ea"/>
                <a:cs typeface="+mn-cs"/>
              </a:rPr>
              <a:t>layout:Just</a:t>
            </a:r>
            <a:r>
              <a:rPr lang="en-US" sz="1200" b="0" i="0" kern="1200" dirty="0" smtClean="0">
                <a:solidFill>
                  <a:schemeClr val="tx1"/>
                </a:solidFill>
                <a:effectLst/>
                <a:latin typeface="+mn-lt"/>
                <a:ea typeface="+mn-ea"/>
                <a:cs typeface="+mn-cs"/>
              </a:rPr>
              <a:t> like a linear layout, there’s no need to give your views IDs unless you’re explicitly going to refer to them in your activity code. The views don’t need to refer to each other within the layout, so they don’t need to have IDs for this purpose.</a:t>
            </a:r>
          </a:p>
          <a:p>
            <a:pPr fontAlgn="base"/>
            <a:r>
              <a:rPr lang="en-US" sz="1200" b="0" i="0" kern="1200" dirty="0" smtClean="0">
                <a:solidFill>
                  <a:schemeClr val="tx1"/>
                </a:solidFill>
                <a:effectLst/>
                <a:latin typeface="+mn-lt"/>
                <a:ea typeface="+mn-ea"/>
                <a:cs typeface="+mn-cs"/>
              </a:rPr>
              <a:t>By default, the grid layout positions your views in the order in which they appear in the XML. So if you have a grid layout with two columns, the grid layout will put the first view in the first position, the second view in the second position, and so on.</a:t>
            </a:r>
          </a:p>
          <a:p>
            <a:pPr fontAlgn="base"/>
            <a:r>
              <a:rPr lang="en-US" sz="1200" b="0" i="0" kern="1200" dirty="0" smtClean="0">
                <a:solidFill>
                  <a:schemeClr val="tx1"/>
                </a:solidFill>
                <a:effectLst/>
                <a:latin typeface="+mn-lt"/>
                <a:ea typeface="+mn-ea"/>
                <a:cs typeface="+mn-cs"/>
              </a:rPr>
              <a:t>if you remove one of your views from the layout, it can drastically change the appearance of the layout.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18575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To see this in action, we’ll create a grid layout that specifies which cells we want views to appear in, and how many columns they should span. The layout is composed of a text view containing the text “To”, an editable text field that contains hint text of “Enter email address”, an editable text field that contains hint text of “Message”, and a button labeled “Send”:</a:t>
            </a:r>
          </a:p>
          <a:p>
            <a:pPr fontAlgn="base"/>
            <a:r>
              <a:rPr lang="en-US" sz="1200" b="0" i="0" kern="1200" dirty="0" smtClean="0">
                <a:solidFill>
                  <a:schemeClr val="tx1"/>
                </a:solidFill>
                <a:effectLst/>
                <a:latin typeface="+mn-lt"/>
                <a:ea typeface="+mn-ea"/>
                <a:cs typeface="+mn-cs"/>
              </a:rPr>
              <a:t>Here’s what we’re going to do</a:t>
            </a:r>
          </a:p>
          <a:p>
            <a:pPr fontAlgn="base"/>
            <a:r>
              <a:rPr lang="en-US" sz="1200" b="0" i="0" kern="1200" dirty="0" smtClean="0">
                <a:solidFill>
                  <a:schemeClr val="tx1"/>
                </a:solidFill>
                <a:effectLst/>
                <a:latin typeface="+mn-lt"/>
                <a:ea typeface="+mn-ea"/>
                <a:cs typeface="+mn-cs"/>
              </a:rPr>
              <a:t>Sketch the user interface, and split it into rows and </a:t>
            </a:r>
            <a:r>
              <a:rPr lang="en-US" sz="1200" b="0" i="0" kern="1200" dirty="0" err="1" smtClean="0">
                <a:solidFill>
                  <a:schemeClr val="tx1"/>
                </a:solidFill>
                <a:effectLst/>
                <a:latin typeface="+mn-lt"/>
                <a:ea typeface="+mn-ea"/>
                <a:cs typeface="+mn-cs"/>
              </a:rPr>
              <a:t>columns.This</a:t>
            </a:r>
            <a:r>
              <a:rPr lang="en-US" sz="1200" b="0" i="0" kern="1200" dirty="0" smtClean="0">
                <a:solidFill>
                  <a:schemeClr val="tx1"/>
                </a:solidFill>
                <a:effectLst/>
                <a:latin typeface="+mn-lt"/>
                <a:ea typeface="+mn-ea"/>
                <a:cs typeface="+mn-cs"/>
              </a:rPr>
              <a:t> will make it easier for us to see how we should construct our layout.</a:t>
            </a:r>
          </a:p>
          <a:p>
            <a:pPr fontAlgn="base"/>
            <a:r>
              <a:rPr lang="en-US" sz="1200" b="0" i="0" kern="1200" dirty="0" smtClean="0">
                <a:solidFill>
                  <a:schemeClr val="tx1"/>
                </a:solidFill>
                <a:effectLst/>
                <a:latin typeface="+mn-lt"/>
                <a:ea typeface="+mn-ea"/>
                <a:cs typeface="+mn-cs"/>
              </a:rPr>
              <a:t>Build up the layout row by row.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780457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first thing we’ll do to create our new layout is sketch it out. That way we can see how many rows and columns we need, where each view should be positioned, and how many columns each view should span.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8614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can position our views how we want if we use a grid layout with two columns: Now that we have the basic grid layout defined, we can start adding views.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10513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first row of the grid layout is composed of a text view in the first column, and an editable text field in the second column. You start by adding the views to the layout: </a:t>
            </a:r>
            <a:r>
              <a:rPr lang="en-US" sz="1200" b="1" i="0" kern="1200" dirty="0" smtClean="0">
                <a:solidFill>
                  <a:schemeClr val="tx1"/>
                </a:solidFill>
                <a:effectLst/>
                <a:latin typeface="+mn-lt"/>
                <a:ea typeface="+mn-ea"/>
                <a:cs typeface="+mn-cs"/>
              </a:rPr>
              <a:t>You can use </a:t>
            </a:r>
            <a:r>
              <a:rPr lang="en-US" sz="1200" b="1" i="0" kern="1200" dirty="0" err="1" smtClean="0">
                <a:solidFill>
                  <a:schemeClr val="tx1"/>
                </a:solidFill>
                <a:effectLst/>
                <a:latin typeface="+mn-lt"/>
                <a:ea typeface="+mn-ea"/>
                <a:cs typeface="+mn-cs"/>
              </a:rPr>
              <a:t>android:gravity</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android:layout_gravity</a:t>
            </a:r>
            <a:r>
              <a:rPr lang="en-US" sz="1200" b="1" i="0" kern="1200" dirty="0" smtClean="0">
                <a:solidFill>
                  <a:schemeClr val="tx1"/>
                </a:solidFill>
                <a:effectLst/>
                <a:latin typeface="+mn-lt"/>
                <a:ea typeface="+mn-ea"/>
                <a:cs typeface="+mn-cs"/>
              </a:rPr>
              <a:t> attributes with grid layouts.</a:t>
            </a:r>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1700544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We also</a:t>
            </a:r>
            <a:r>
              <a:rPr lang="en-US" sz="1200" kern="1200" baseline="0" dirty="0" smtClean="0">
                <a:solidFill>
                  <a:schemeClr val="tx1"/>
                </a:solidFill>
                <a:effectLst/>
                <a:latin typeface="+mn-lt"/>
                <a:ea typeface="+mn-ea"/>
                <a:cs typeface="+mn-cs"/>
              </a:rPr>
              <a:t> need to tell it what row and column it should live in using </a:t>
            </a:r>
            <a:r>
              <a:rPr lang="en-US" sz="1200" kern="1200" baseline="0" dirty="0" err="1" smtClean="0">
                <a:solidFill>
                  <a:schemeClr val="tx1"/>
                </a:solidFill>
                <a:effectLst/>
                <a:latin typeface="+mn-lt"/>
                <a:ea typeface="+mn-ea"/>
                <a:cs typeface="+mn-cs"/>
              </a:rPr>
              <a:t>layout_row</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layout_column</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504376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The second row of the grid layout is composed of an editable text field that starts in the first column and spans across the second. The view takes up all the available </a:t>
            </a:r>
            <a:r>
              <a:rPr lang="en-US" sz="1200" kern="1200" dirty="0" err="1" smtClean="0">
                <a:solidFill>
                  <a:schemeClr val="tx1"/>
                </a:solidFill>
                <a:effectLst/>
                <a:latin typeface="+mn-lt"/>
                <a:ea typeface="+mn-ea"/>
                <a:cs typeface="+mn-cs"/>
              </a:rPr>
              <a:t>space.To</a:t>
            </a:r>
            <a:r>
              <a:rPr lang="en-US" sz="1200" kern="1200" dirty="0" smtClean="0">
                <a:solidFill>
                  <a:schemeClr val="tx1"/>
                </a:solidFill>
                <a:effectLst/>
                <a:latin typeface="+mn-lt"/>
                <a:ea typeface="+mn-ea"/>
                <a:cs typeface="+mn-cs"/>
              </a:rPr>
              <a:t> get a view to span multiple columns, you start by specifying which row and column you want the view to start in. We want the view to start in the first column of the second row, so we need to </a:t>
            </a:r>
            <a:r>
              <a:rPr lang="en-US" sz="1200" kern="1200" dirty="0" err="1" smtClean="0">
                <a:solidFill>
                  <a:schemeClr val="tx1"/>
                </a:solidFill>
                <a:effectLst/>
                <a:latin typeface="+mn-lt"/>
                <a:ea typeface="+mn-ea"/>
                <a:cs typeface="+mn-cs"/>
              </a:rPr>
              <a:t>use:android:layout_row</a:t>
            </a:r>
            <a:r>
              <a:rPr lang="en-US" sz="1200" kern="1200" dirty="0" smtClean="0">
                <a:solidFill>
                  <a:schemeClr val="tx1"/>
                </a:solidFill>
                <a:effectLst/>
                <a:latin typeface="+mn-lt"/>
                <a:ea typeface="+mn-ea"/>
                <a:cs typeface="+mn-cs"/>
              </a:rPr>
              <a:t>="1"android:layout_column="0”</a:t>
            </a:r>
          </a:p>
          <a:p>
            <a:pPr fontAlgn="base"/>
            <a:r>
              <a:rPr lang="en-US" sz="1200" kern="1200" baseline="0" dirty="0" smtClean="0">
                <a:solidFill>
                  <a:schemeClr val="tx1"/>
                </a:solidFill>
                <a:effectLst/>
                <a:latin typeface="+mn-lt"/>
                <a:ea typeface="+mn-ea"/>
                <a:cs typeface="+mn-cs"/>
              </a:rPr>
              <a:t>We want our view to go across two columns, and we can do this using the </a:t>
            </a:r>
            <a:r>
              <a:rPr lang="en-US" sz="1200" kern="1200" baseline="0" dirty="0" err="1" smtClean="0">
                <a:solidFill>
                  <a:schemeClr val="tx1"/>
                </a:solidFill>
                <a:effectLst/>
                <a:latin typeface="+mn-lt"/>
                <a:ea typeface="+mn-ea"/>
                <a:cs typeface="+mn-cs"/>
              </a:rPr>
              <a:t>android:layout_columnSpan</a:t>
            </a:r>
            <a:r>
              <a:rPr lang="en-US" sz="1200" kern="1200" baseline="0" dirty="0" smtClean="0">
                <a:solidFill>
                  <a:schemeClr val="tx1"/>
                </a:solidFill>
                <a:effectLst/>
                <a:latin typeface="+mn-lt"/>
                <a:ea typeface="+mn-ea"/>
                <a:cs typeface="+mn-cs"/>
              </a:rPr>
              <a:t> attribute like this:</a:t>
            </a: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206725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998520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the third</a:t>
            </a:r>
            <a:r>
              <a:rPr lang="en-US" sz="1200" kern="1200" baseline="0" dirty="0" smtClean="0">
                <a:solidFill>
                  <a:schemeClr val="tx1"/>
                </a:solidFill>
                <a:effectLst/>
                <a:latin typeface="+mn-lt"/>
                <a:ea typeface="+mn-ea"/>
                <a:cs typeface="+mn-cs"/>
              </a:rPr>
              <a:t> row we now the button spans two columns, so </a:t>
            </a:r>
            <a:r>
              <a:rPr lang="en-US" sz="1200" kern="1200" baseline="0" dirty="0" err="1" smtClean="0">
                <a:solidFill>
                  <a:schemeClr val="tx1"/>
                </a:solidFill>
                <a:effectLst/>
                <a:latin typeface="+mn-lt"/>
                <a:ea typeface="+mn-ea"/>
                <a:cs typeface="+mn-cs"/>
              </a:rPr>
              <a:t>columnSpan</a:t>
            </a:r>
            <a:r>
              <a:rPr lang="en-US" sz="1200" kern="1200" baseline="0" dirty="0" smtClean="0">
                <a:solidFill>
                  <a:schemeClr val="tx1"/>
                </a:solidFill>
                <a:effectLst/>
                <a:latin typeface="+mn-lt"/>
                <a:ea typeface="+mn-ea"/>
                <a:cs typeface="+mn-cs"/>
              </a:rPr>
              <a:t>=2, and we put it in row2, column 2 and we also know it should be centered so we use </a:t>
            </a:r>
            <a:r>
              <a:rPr lang="en-US" sz="1200" kern="1200" baseline="0" dirty="0" err="1" smtClean="0">
                <a:solidFill>
                  <a:schemeClr val="tx1"/>
                </a:solidFill>
                <a:effectLst/>
                <a:latin typeface="+mn-lt"/>
                <a:ea typeface="+mn-ea"/>
                <a:cs typeface="+mn-cs"/>
              </a:rPr>
              <a:t>center_horizontal</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1665597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the third</a:t>
            </a:r>
            <a:r>
              <a:rPr lang="en-US" sz="1200" kern="1200" baseline="0" dirty="0" smtClean="0">
                <a:solidFill>
                  <a:schemeClr val="tx1"/>
                </a:solidFill>
                <a:effectLst/>
                <a:latin typeface="+mn-lt"/>
                <a:ea typeface="+mn-ea"/>
                <a:cs typeface="+mn-cs"/>
              </a:rPr>
              <a:t> row we now the button spans two columns, so </a:t>
            </a:r>
            <a:r>
              <a:rPr lang="en-US" sz="1200" kern="1200" baseline="0" dirty="0" err="1" smtClean="0">
                <a:solidFill>
                  <a:schemeClr val="tx1"/>
                </a:solidFill>
                <a:effectLst/>
                <a:latin typeface="+mn-lt"/>
                <a:ea typeface="+mn-ea"/>
                <a:cs typeface="+mn-cs"/>
              </a:rPr>
              <a:t>columnSpan</a:t>
            </a:r>
            <a:r>
              <a:rPr lang="en-US" sz="1200" kern="1200" baseline="0" dirty="0" smtClean="0">
                <a:solidFill>
                  <a:schemeClr val="tx1"/>
                </a:solidFill>
                <a:effectLst/>
                <a:latin typeface="+mn-lt"/>
                <a:ea typeface="+mn-ea"/>
                <a:cs typeface="+mn-cs"/>
              </a:rPr>
              <a:t>=2, and we put it </a:t>
            </a:r>
            <a:r>
              <a:rPr lang="en-US" sz="1200" kern="1200" baseline="0" smtClean="0">
                <a:solidFill>
                  <a:schemeClr val="tx1"/>
                </a:solidFill>
                <a:effectLst/>
                <a:latin typeface="+mn-lt"/>
                <a:ea typeface="+mn-ea"/>
                <a:cs typeface="+mn-cs"/>
              </a:rPr>
              <a:t>in row2, column 2 and we </a:t>
            </a:r>
            <a:r>
              <a:rPr lang="en-US" sz="1200" kern="1200" baseline="0" dirty="0" smtClean="0">
                <a:solidFill>
                  <a:schemeClr val="tx1"/>
                </a:solidFill>
                <a:effectLst/>
                <a:latin typeface="+mn-lt"/>
                <a:ea typeface="+mn-ea"/>
                <a:cs typeface="+mn-cs"/>
              </a:rPr>
              <a:t>also know it should be centered so we use </a:t>
            </a:r>
            <a:r>
              <a:rPr lang="en-US" sz="1200" kern="1200" baseline="0" dirty="0" err="1" smtClean="0">
                <a:solidFill>
                  <a:schemeClr val="tx1"/>
                </a:solidFill>
                <a:effectLst/>
                <a:latin typeface="+mn-lt"/>
                <a:ea typeface="+mn-ea"/>
                <a:cs typeface="+mn-cs"/>
              </a:rPr>
              <a:t>center_horizontal</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791793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the third</a:t>
            </a:r>
            <a:r>
              <a:rPr lang="en-US" sz="1200" kern="1200" baseline="0" dirty="0" smtClean="0">
                <a:solidFill>
                  <a:schemeClr val="tx1"/>
                </a:solidFill>
                <a:effectLst/>
                <a:latin typeface="+mn-lt"/>
                <a:ea typeface="+mn-ea"/>
                <a:cs typeface="+mn-cs"/>
              </a:rPr>
              <a:t> row we now the button spans two columns, so </a:t>
            </a:r>
            <a:r>
              <a:rPr lang="en-US" sz="1200" kern="1200" baseline="0" dirty="0" err="1" smtClean="0">
                <a:solidFill>
                  <a:schemeClr val="tx1"/>
                </a:solidFill>
                <a:effectLst/>
                <a:latin typeface="+mn-lt"/>
                <a:ea typeface="+mn-ea"/>
                <a:cs typeface="+mn-cs"/>
              </a:rPr>
              <a:t>columnSpan</a:t>
            </a:r>
            <a:r>
              <a:rPr lang="en-US" sz="1200" kern="1200" baseline="0" dirty="0" smtClean="0">
                <a:solidFill>
                  <a:schemeClr val="tx1"/>
                </a:solidFill>
                <a:effectLst/>
                <a:latin typeface="+mn-lt"/>
                <a:ea typeface="+mn-ea"/>
                <a:cs typeface="+mn-cs"/>
              </a:rPr>
              <a:t>=2, and we put it </a:t>
            </a:r>
            <a:r>
              <a:rPr lang="en-US" sz="1200" kern="1200" baseline="0" smtClean="0">
                <a:solidFill>
                  <a:schemeClr val="tx1"/>
                </a:solidFill>
                <a:effectLst/>
                <a:latin typeface="+mn-lt"/>
                <a:ea typeface="+mn-ea"/>
                <a:cs typeface="+mn-cs"/>
              </a:rPr>
              <a:t>in row2, column 2 and we </a:t>
            </a:r>
            <a:r>
              <a:rPr lang="en-US" sz="1200" kern="1200" baseline="0" dirty="0" smtClean="0">
                <a:solidFill>
                  <a:schemeClr val="tx1"/>
                </a:solidFill>
                <a:effectLst/>
                <a:latin typeface="+mn-lt"/>
                <a:ea typeface="+mn-ea"/>
                <a:cs typeface="+mn-cs"/>
              </a:rPr>
              <a:t>also know it should be centered so we use </a:t>
            </a:r>
            <a:r>
              <a:rPr lang="en-US" sz="1200" kern="1200" baseline="0" dirty="0" err="1" smtClean="0">
                <a:solidFill>
                  <a:schemeClr val="tx1"/>
                </a:solidFill>
                <a:effectLst/>
                <a:latin typeface="+mn-lt"/>
                <a:ea typeface="+mn-ea"/>
                <a:cs typeface="+mn-cs"/>
              </a:rPr>
              <a:t>center_horizontal</a:t>
            </a:r>
            <a:endParaRPr lang="en-US" sz="1200" kern="1200" baseline="0" dirty="0" smtClean="0">
              <a:solidFill>
                <a:schemeClr val="tx1"/>
              </a:solidFill>
              <a:effectLst/>
              <a:latin typeface="+mn-lt"/>
              <a:ea typeface="+mn-ea"/>
              <a:cs typeface="+mn-cs"/>
            </a:endParaRPr>
          </a:p>
          <a:p>
            <a:pPr fontAlgn="base"/>
            <a:endParaRPr lang="en-US" sz="1200" kern="1200" baseline="0" dirty="0" smtClean="0">
              <a:solidFill>
                <a:schemeClr val="tx1"/>
              </a:solidFill>
              <a:effectLst/>
              <a:latin typeface="+mn-lt"/>
              <a:ea typeface="+mn-ea"/>
              <a:cs typeface="+mn-cs"/>
            </a:endParaRPr>
          </a:p>
          <a:p>
            <a:pPr fontAlgn="base"/>
            <a:endParaRPr lang="en-US" sz="1200" i="1"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77227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all layouts and GUI components are subclasses of the Android View class</a:t>
            </a:r>
            <a:r>
              <a:rPr lang="en-US" sz="1200" b="0" i="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GUI components are all types of views—behind the scenes, they are all subclasses of the </a:t>
            </a:r>
            <a:r>
              <a:rPr lang="en-US" dirty="0" err="1" smtClean="0"/>
              <a:t>android.view.View</a:t>
            </a:r>
            <a:r>
              <a:rPr lang="en-US" sz="1200" b="0" i="0" kern="1200" dirty="0" smtClean="0">
                <a:solidFill>
                  <a:schemeClr val="tx1"/>
                </a:solidFill>
                <a:effectLst/>
                <a:latin typeface="+mn-lt"/>
                <a:ea typeface="+mn-ea"/>
                <a:cs typeface="+mn-cs"/>
              </a:rPr>
              <a:t> class. </a:t>
            </a:r>
          </a:p>
          <a:p>
            <a:pPr fontAlgn="base"/>
            <a:r>
              <a:rPr lang="en-US" sz="1200" kern="1200" dirty="0" smtClean="0">
                <a:solidFill>
                  <a:schemeClr val="tx1"/>
                </a:solidFill>
                <a:effectLst/>
                <a:latin typeface="+mn-lt"/>
                <a:ea typeface="+mn-ea"/>
                <a:cs typeface="+mn-cs"/>
              </a:rPr>
              <a:t>his means that all of the GUI components you use in your user interface have attributes and behavior in common. They can all be displayed on the screen, for instance, and they can say how tall or wide they should be. Each of the GUI components you use in your user interface take this basic functionality, and extend it.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680769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A GUI component is a type of view, an object which takes up space on the </a:t>
            </a:r>
            <a:r>
              <a:rPr lang="en-US" sz="1200" b="1" i="0" kern="1200" dirty="0" err="1" smtClean="0">
                <a:solidFill>
                  <a:schemeClr val="tx1"/>
                </a:solidFill>
                <a:effectLst/>
                <a:latin typeface="+mn-lt"/>
                <a:ea typeface="+mn-ea"/>
                <a:cs typeface="+mn-cs"/>
              </a:rPr>
              <a:t>screen.A</a:t>
            </a:r>
            <a:r>
              <a:rPr lang="en-US" sz="1200" b="1" i="0" kern="1200" dirty="0" smtClean="0">
                <a:solidFill>
                  <a:schemeClr val="tx1"/>
                </a:solidFill>
                <a:effectLst/>
                <a:latin typeface="+mn-lt"/>
                <a:ea typeface="+mn-ea"/>
                <a:cs typeface="+mn-cs"/>
              </a:rPr>
              <a:t> layout is a type of view group, which is a special type of view that can contain other views.</a:t>
            </a:r>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558963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Each view is a Java object behind the scenes, and that means you can get and set its properties in your activity code. As an example, you can retrieve the value selected in a spinner or change the text in a text view. The exact properties and methods you can access depend on the type of view.</a:t>
            </a:r>
          </a:p>
          <a:p>
            <a:pPr fontAlgn="base"/>
            <a:r>
              <a:rPr lang="en-US" sz="1200" b="1" i="0" kern="1200" cap="all" dirty="0" smtClean="0">
                <a:solidFill>
                  <a:schemeClr val="tx1"/>
                </a:solidFill>
                <a:effectLst/>
                <a:latin typeface="+mn-lt"/>
                <a:ea typeface="+mn-ea"/>
                <a:cs typeface="+mn-cs"/>
              </a:rPr>
              <a:t>SIZE AND POSITION</a:t>
            </a:r>
          </a:p>
          <a:p>
            <a:pPr fontAlgn="base"/>
            <a:r>
              <a:rPr lang="en-US" sz="1200" b="0" i="0" kern="1200" dirty="0" smtClean="0">
                <a:solidFill>
                  <a:schemeClr val="tx1"/>
                </a:solidFill>
                <a:effectLst/>
                <a:latin typeface="+mn-lt"/>
                <a:ea typeface="+mn-ea"/>
                <a:cs typeface="+mn-cs"/>
              </a:rPr>
              <a:t>You can specify the width and height of views so that Android knows how big they need to be. You can also say whether any padding is needed around the view.</a:t>
            </a:r>
          </a:p>
          <a:p>
            <a:pPr fontAlgn="base"/>
            <a:r>
              <a:rPr lang="en-US" sz="1200" b="0" i="0" kern="1200" dirty="0" smtClean="0">
                <a:solidFill>
                  <a:schemeClr val="tx1"/>
                </a:solidFill>
                <a:effectLst/>
                <a:latin typeface="+mn-lt"/>
                <a:ea typeface="+mn-ea"/>
                <a:cs typeface="+mn-cs"/>
              </a:rPr>
              <a:t>Once your view has been displayed, you can retrieve the position of the view, and its actual size on the screen.</a:t>
            </a:r>
          </a:p>
          <a:p>
            <a:pPr fontAlgn="base"/>
            <a:r>
              <a:rPr lang="en-US" sz="1200" b="1" i="0" kern="1200" cap="all" dirty="0" smtClean="0">
                <a:solidFill>
                  <a:schemeClr val="tx1"/>
                </a:solidFill>
                <a:effectLst/>
                <a:latin typeface="+mn-lt"/>
                <a:ea typeface="+mn-ea"/>
                <a:cs typeface="+mn-cs"/>
              </a:rPr>
              <a:t>FOCUS HANDLING</a:t>
            </a:r>
          </a:p>
          <a:p>
            <a:pPr fontAlgn="base"/>
            <a:r>
              <a:rPr lang="en-US" sz="1200" b="0" i="0" kern="1200" dirty="0" smtClean="0">
                <a:solidFill>
                  <a:schemeClr val="tx1"/>
                </a:solidFill>
                <a:effectLst/>
                <a:latin typeface="+mn-lt"/>
                <a:ea typeface="+mn-ea"/>
                <a:cs typeface="+mn-cs"/>
              </a:rPr>
              <a:t>Android handles how the focus moves depending on what the user does. This includes responding to any views that are hidden, removed, or made visible.</a:t>
            </a:r>
          </a:p>
          <a:p>
            <a:pPr fontAlgn="base"/>
            <a:r>
              <a:rPr lang="en-US" sz="1200" b="1" i="0" kern="1200" cap="all" dirty="0" smtClean="0">
                <a:solidFill>
                  <a:schemeClr val="tx1"/>
                </a:solidFill>
                <a:effectLst/>
                <a:latin typeface="+mn-lt"/>
                <a:ea typeface="+mn-ea"/>
                <a:cs typeface="+mn-cs"/>
              </a:rPr>
              <a:t>EVENT HANDLING AND LISTENERS</a:t>
            </a:r>
          </a:p>
          <a:p>
            <a:pPr fontAlgn="base"/>
            <a:r>
              <a:rPr lang="en-US" sz="1200" b="0" i="0" kern="1200" dirty="0" smtClean="0">
                <a:solidFill>
                  <a:schemeClr val="tx1"/>
                </a:solidFill>
                <a:effectLst/>
                <a:latin typeface="+mn-lt"/>
                <a:ea typeface="+mn-ea"/>
                <a:cs typeface="+mn-cs"/>
              </a:rPr>
              <a:t>Each of your views can respond to events. You can also create listeners so that you can react to things happening in the view. As an example, all views can react to getting or losing the focus, and a button (and all of its subclasses) can react to being clicked.</a:t>
            </a:r>
          </a:p>
          <a:p>
            <a:pPr fontAlgn="base"/>
            <a:r>
              <a:rPr lang="en-US" sz="1200" b="0" i="0" kern="1200" dirty="0" smtClean="0">
                <a:solidFill>
                  <a:schemeClr val="tx1"/>
                </a:solidFill>
                <a:effectLst/>
                <a:latin typeface="+mn-lt"/>
                <a:ea typeface="+mn-ea"/>
                <a:cs typeface="+mn-cs"/>
              </a:rPr>
              <a:t>As a view group is also a type of view, this means that all layouts and GUI components share this common functionality.</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605541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layout you define using XML gives you a </a:t>
            </a:r>
            <a:r>
              <a:rPr lang="en-US" sz="1200" b="1" i="0" kern="1200" dirty="0" err="1" smtClean="0">
                <a:solidFill>
                  <a:schemeClr val="tx1"/>
                </a:solidFill>
                <a:effectLst/>
                <a:latin typeface="+mn-lt"/>
                <a:ea typeface="+mn-ea"/>
                <a:cs typeface="+mn-cs"/>
              </a:rPr>
              <a:t>hierachical</a:t>
            </a:r>
            <a:r>
              <a:rPr lang="en-US" sz="1200" b="1" i="0" kern="1200" dirty="0" smtClean="0">
                <a:solidFill>
                  <a:schemeClr val="tx1"/>
                </a:solidFill>
                <a:effectLst/>
                <a:latin typeface="+mn-lt"/>
                <a:ea typeface="+mn-ea"/>
                <a:cs typeface="+mn-cs"/>
              </a:rPr>
              <a:t> tree of views and view groups. As an example, here’s a relative layout containing a button and an editable text field. The relative layout is a view group, and the button and text field are both views. The view group is the view’s parent, and the views are the view group’s children:</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878455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Behind the scenes, when you build your app, the layout XML is converted to a </a:t>
            </a:r>
            <a:r>
              <a:rPr lang="en-US" sz="1200" b="1" i="0" kern="1200" dirty="0" err="1" smtClean="0">
                <a:solidFill>
                  <a:schemeClr val="tx1"/>
                </a:solidFill>
                <a:effectLst/>
                <a:latin typeface="+mn-lt"/>
                <a:ea typeface="+mn-ea"/>
                <a:cs typeface="+mn-cs"/>
              </a:rPr>
              <a:t>ViewGroup</a:t>
            </a:r>
            <a:r>
              <a:rPr lang="en-US" sz="1200" b="1" i="0" kern="1200" dirty="0" smtClean="0">
                <a:solidFill>
                  <a:schemeClr val="tx1"/>
                </a:solidFill>
                <a:effectLst/>
                <a:latin typeface="+mn-lt"/>
                <a:ea typeface="+mn-ea"/>
                <a:cs typeface="+mn-cs"/>
              </a:rPr>
              <a:t> object containing a tree of Views. In the example above, the button gets translated to a Button object, and the text view gets translated to a </a:t>
            </a:r>
            <a:r>
              <a:rPr lang="en-US" sz="1200" b="1" i="0" kern="1200" dirty="0" err="1" smtClean="0">
                <a:solidFill>
                  <a:schemeClr val="tx1"/>
                </a:solidFill>
                <a:effectLst/>
                <a:latin typeface="+mn-lt"/>
                <a:ea typeface="+mn-ea"/>
                <a:cs typeface="+mn-cs"/>
              </a:rPr>
              <a:t>TextView</a:t>
            </a:r>
            <a:r>
              <a:rPr lang="en-US" sz="1200" b="1" i="0" kern="1200" dirty="0" smtClean="0">
                <a:solidFill>
                  <a:schemeClr val="tx1"/>
                </a:solidFill>
                <a:effectLst/>
                <a:latin typeface="+mn-lt"/>
                <a:ea typeface="+mn-ea"/>
                <a:cs typeface="+mn-cs"/>
              </a:rPr>
              <a:t> object. Button and </a:t>
            </a:r>
            <a:r>
              <a:rPr lang="en-US" sz="1200" b="1" i="0" kern="1200" dirty="0" err="1" smtClean="0">
                <a:solidFill>
                  <a:schemeClr val="tx1"/>
                </a:solidFill>
                <a:effectLst/>
                <a:latin typeface="+mn-lt"/>
                <a:ea typeface="+mn-ea"/>
                <a:cs typeface="+mn-cs"/>
              </a:rPr>
              <a:t>TextView</a:t>
            </a:r>
            <a:r>
              <a:rPr lang="en-US" sz="1200" b="1" i="0" kern="1200" dirty="0" smtClean="0">
                <a:solidFill>
                  <a:schemeClr val="tx1"/>
                </a:solidFill>
                <a:effectLst/>
                <a:latin typeface="+mn-lt"/>
                <a:ea typeface="+mn-ea"/>
                <a:cs typeface="+mn-cs"/>
              </a:rPr>
              <a:t> are both subclasses of View. This is the reason why you can manipulate the views in your layout using Java code. Behind the scenes, all of the views are rendered to Java View objects.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597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Let’s look at the most common GUI components. You’ve already seen some of these, but we’ll review them anyway. We won’t show you the whole API for each of these—just selected highlights to get you started.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1345563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For each</a:t>
            </a:r>
            <a:r>
              <a:rPr lang="en-US" sz="1200" kern="1200" baseline="0" dirty="0" smtClean="0">
                <a:solidFill>
                  <a:schemeClr val="tx1"/>
                </a:solidFill>
                <a:effectLst/>
                <a:latin typeface="+mn-lt"/>
                <a:ea typeface="+mn-ea"/>
                <a:cs typeface="+mn-cs"/>
              </a:rPr>
              <a:t> GUI component we’re going to show it, show how it relates to the android view, show how to define it in the layout file and show to use it in an activity</a:t>
            </a:r>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Used for displaying text (</a:t>
            </a:r>
            <a:r>
              <a:rPr lang="en-US" sz="1200" kern="1200" dirty="0" err="1" smtClean="0">
                <a:solidFill>
                  <a:schemeClr val="tx1"/>
                </a:solidFill>
                <a:effectLst/>
                <a:latin typeface="+mn-lt"/>
                <a:ea typeface="+mn-ea"/>
                <a:cs typeface="+mn-cs"/>
              </a:rPr>
              <a:t>whoo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hoo</a:t>
            </a:r>
            <a:r>
              <a:rPr lang="en-US" sz="120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You define a text view in your layout using the &lt;</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&gt; element. </a:t>
            </a:r>
          </a:p>
          <a:p>
            <a:pPr fontAlgn="base"/>
            <a:r>
              <a:rPr lang="en-US" sz="1200" kern="1200" dirty="0" smtClean="0">
                <a:solidFill>
                  <a:schemeClr val="tx1"/>
                </a:solidFill>
                <a:effectLst/>
                <a:latin typeface="+mn-lt"/>
                <a:ea typeface="+mn-ea"/>
                <a:cs typeface="+mn-cs"/>
              </a:rPr>
              <a:t>You use </a:t>
            </a:r>
            <a:r>
              <a:rPr lang="en-US" sz="1200" kern="1200" dirty="0" err="1" smtClean="0">
                <a:solidFill>
                  <a:schemeClr val="tx1"/>
                </a:solidFill>
                <a:effectLst/>
                <a:latin typeface="+mn-lt"/>
                <a:ea typeface="+mn-ea"/>
                <a:cs typeface="+mn-cs"/>
              </a:rPr>
              <a:t>android:text</a:t>
            </a:r>
            <a:r>
              <a:rPr lang="en-US" sz="1200" kern="1200" dirty="0" smtClean="0">
                <a:solidFill>
                  <a:schemeClr val="tx1"/>
                </a:solidFill>
                <a:effectLst/>
                <a:latin typeface="+mn-lt"/>
                <a:ea typeface="+mn-ea"/>
                <a:cs typeface="+mn-cs"/>
              </a:rPr>
              <a:t> to say what text you want it to display, usually by using a string resource:</a:t>
            </a:r>
          </a:p>
          <a:p>
            <a:pPr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TextView</a:t>
            </a:r>
            <a:r>
              <a:rPr lang="en-US" sz="1200" kern="1200" dirty="0" smtClean="0">
                <a:solidFill>
                  <a:schemeClr val="tx1"/>
                </a:solidFill>
                <a:effectLst/>
                <a:latin typeface="+mn-lt"/>
                <a:ea typeface="+mn-ea"/>
                <a:cs typeface="+mn-cs"/>
              </a:rPr>
              <a:t> API includes many attributes to control the text view’s appearance, such as the text size. To change the text size, you use the </a:t>
            </a:r>
            <a:r>
              <a:rPr lang="en-US" sz="1200" kern="1200" dirty="0" err="1" smtClean="0">
                <a:solidFill>
                  <a:schemeClr val="tx1"/>
                </a:solidFill>
                <a:effectLst/>
                <a:latin typeface="+mn-lt"/>
                <a:ea typeface="+mn-ea"/>
                <a:cs typeface="+mn-cs"/>
              </a:rPr>
              <a:t>android:textSize</a:t>
            </a:r>
            <a:r>
              <a:rPr lang="en-US" sz="1200" kern="1200" dirty="0" smtClean="0">
                <a:solidFill>
                  <a:schemeClr val="tx1"/>
                </a:solidFill>
                <a:effectLst/>
                <a:latin typeface="+mn-lt"/>
                <a:ea typeface="+mn-ea"/>
                <a:cs typeface="+mn-cs"/>
              </a:rPr>
              <a:t> attribute like </a:t>
            </a:r>
            <a:r>
              <a:rPr lang="en-US" sz="1200" kern="1200" dirty="0" err="1" smtClean="0">
                <a:solidFill>
                  <a:schemeClr val="tx1"/>
                </a:solidFill>
                <a:effectLst/>
                <a:latin typeface="+mn-lt"/>
                <a:ea typeface="+mn-ea"/>
                <a:cs typeface="+mn-cs"/>
              </a:rPr>
              <a:t>this:android:textSize</a:t>
            </a:r>
            <a:r>
              <a:rPr lang="en-US" sz="1200" kern="1200" dirty="0" smtClean="0">
                <a:solidFill>
                  <a:schemeClr val="tx1"/>
                </a:solidFill>
                <a:effectLst/>
                <a:latin typeface="+mn-lt"/>
                <a:ea typeface="+mn-ea"/>
                <a:cs typeface="+mn-cs"/>
              </a:rPr>
              <a:t>="14sp"You specify the text size using scale-independent pixels (</a:t>
            </a:r>
            <a:r>
              <a:rPr lang="en-US" sz="1200" kern="1200" dirty="0" err="1" smtClean="0">
                <a:solidFill>
                  <a:schemeClr val="tx1"/>
                </a:solidFill>
                <a:effectLst/>
                <a:latin typeface="+mn-lt"/>
                <a:ea typeface="+mn-ea"/>
                <a:cs typeface="+mn-cs"/>
              </a:rPr>
              <a:t>sp</a:t>
            </a:r>
            <a:r>
              <a:rPr lang="en-US" sz="1200" kern="1200" dirty="0" smtClean="0">
                <a:solidFill>
                  <a:schemeClr val="tx1"/>
                </a:solidFill>
                <a:effectLst/>
                <a:latin typeface="+mn-lt"/>
                <a:ea typeface="+mn-ea"/>
                <a:cs typeface="+mn-cs"/>
              </a:rPr>
              <a:t>). Scale-independent pixels take into account whether users want to use large fonts on their devices. A text size of 14sp will be physically larger on a device configured to use large fonts than on a device configured to use small fonts.</a:t>
            </a:r>
          </a:p>
          <a:p>
            <a:pPr fontAlgn="base"/>
            <a:endParaRPr lang="en-US" sz="120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definite</a:t>
            </a:r>
            <a:r>
              <a:rPr lang="en-US" sz="1200" kern="1200" baseline="0" dirty="0" smtClean="0">
                <a:solidFill>
                  <a:schemeClr val="tx1"/>
                </a:solidFill>
                <a:effectLst/>
                <a:latin typeface="+mn-lt"/>
                <a:ea typeface="+mn-ea"/>
                <a:cs typeface="+mn-cs"/>
              </a:rPr>
              <a:t> guide is https://</a:t>
            </a:r>
            <a:r>
              <a:rPr lang="en-US" sz="1200" kern="1200" baseline="0" dirty="0" err="1" smtClean="0">
                <a:solidFill>
                  <a:schemeClr val="tx1"/>
                </a:solidFill>
                <a:effectLst/>
                <a:latin typeface="+mn-lt"/>
                <a:ea typeface="+mn-ea"/>
                <a:cs typeface="+mn-cs"/>
              </a:rPr>
              <a:t>developer.android.com</a:t>
            </a:r>
            <a:r>
              <a:rPr lang="en-US" sz="1200" kern="1200" baseline="0" dirty="0" smtClean="0">
                <a:solidFill>
                  <a:schemeClr val="tx1"/>
                </a:solidFill>
                <a:effectLst/>
                <a:latin typeface="+mn-lt"/>
                <a:ea typeface="+mn-ea"/>
                <a:cs typeface="+mn-cs"/>
              </a:rPr>
              <a:t>/reference/android/widget/</a:t>
            </a:r>
            <a:r>
              <a:rPr lang="en-US" sz="1200" kern="1200" baseline="0" dirty="0" err="1" smtClean="0">
                <a:solidFill>
                  <a:schemeClr val="tx1"/>
                </a:solidFill>
                <a:effectLst/>
                <a:latin typeface="+mn-lt"/>
                <a:ea typeface="+mn-ea"/>
                <a:cs typeface="+mn-cs"/>
              </a:rPr>
              <a:t>TextView.html</a:t>
            </a:r>
            <a:r>
              <a:rPr lang="en-US" sz="1200" kern="1200" baseline="0" dirty="0" smtClean="0">
                <a:solidFill>
                  <a:schemeClr val="tx1"/>
                </a:solidFill>
                <a:effectLst/>
                <a:latin typeface="+mn-lt"/>
                <a:ea typeface="+mn-ea"/>
                <a:cs typeface="+mn-cs"/>
              </a:rPr>
              <a:t> – show it</a:t>
            </a:r>
          </a:p>
          <a:p>
            <a:pPr fontAlgn="base"/>
            <a:endParaRPr lang="en-US" sz="1200" kern="1200" dirty="0" smtClean="0">
              <a:solidFill>
                <a:schemeClr val="tx1"/>
              </a:solidFill>
              <a:effectLst/>
              <a:latin typeface="+mn-lt"/>
              <a:ea typeface="+mn-ea"/>
              <a:cs typeface="+mn-cs"/>
            </a:endParaRPr>
          </a:p>
          <a:p>
            <a:pPr fontAlgn="base"/>
            <a:r>
              <a:rPr lang="en-US" sz="1200" b="1" i="0" kern="1200" cap="all" dirty="0" smtClean="0">
                <a:solidFill>
                  <a:schemeClr val="tx1"/>
                </a:solidFill>
                <a:effectLst/>
                <a:latin typeface="+mn-lt"/>
                <a:ea typeface="+mn-ea"/>
                <a:cs typeface="+mn-cs"/>
              </a:rPr>
              <a:t>USING IT IN YOUR ACTIVITY CODE</a:t>
            </a:r>
          </a:p>
          <a:p>
            <a:pPr fontAlgn="base"/>
            <a:r>
              <a:rPr lang="en-US" sz="1200" b="0" i="0" kern="1200" dirty="0" smtClean="0">
                <a:solidFill>
                  <a:schemeClr val="tx1"/>
                </a:solidFill>
                <a:effectLst/>
                <a:latin typeface="+mn-lt"/>
                <a:ea typeface="+mn-ea"/>
                <a:cs typeface="+mn-cs"/>
              </a:rPr>
              <a:t>You can change the text displayed in your text view using code like this:</a:t>
            </a:r>
          </a:p>
          <a:p>
            <a:r>
              <a:rPr lang="en-US" dirty="0" smtClean="0"/>
              <a:t/>
            </a:r>
            <a:br>
              <a:rPr lang="en-US" dirty="0" smtClean="0"/>
            </a:br>
            <a:endParaRPr lang="en-US" sz="1200" kern="1200" dirty="0" smtClean="0">
              <a:solidFill>
                <a:schemeClr val="tx1"/>
              </a:solidFill>
              <a:effectLst/>
              <a:latin typeface="+mn-lt"/>
              <a:ea typeface="+mn-ea"/>
              <a:cs typeface="+mn-cs"/>
            </a:endParaRPr>
          </a:p>
          <a:p>
            <a:pPr fontAlgn="base"/>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1996797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aseline="0" dirty="0" smtClean="0"/>
              <a:t>A linear layout displays its views next to each other, either vertically or horizontally. If it’s vertically, the views are displayed in a single column. If it’s horizontally, the views are displayed in a single row. </a:t>
            </a:r>
            <a:r>
              <a:rPr lang="en-US" sz="1200" b="0" i="0" kern="1200" dirty="0" smtClean="0">
                <a:solidFill>
                  <a:schemeClr val="tx1"/>
                </a:solidFill>
                <a:effectLst/>
                <a:latin typeface="+mn-lt"/>
                <a:ea typeface="+mn-ea"/>
                <a:cs typeface="+mn-cs"/>
              </a:rPr>
              <a:t>The </a:t>
            </a:r>
            <a:r>
              <a:rPr lang="en-US" dirty="0" err="1" smtClean="0"/>
              <a:t>android:layout_width</a:t>
            </a:r>
            <a:r>
              <a:rPr lang="en-US" sz="1200" b="0" i="0" kern="1200" dirty="0" smtClean="0">
                <a:solidFill>
                  <a:schemeClr val="tx1"/>
                </a:solidFill>
                <a:effectLst/>
                <a:latin typeface="+mn-lt"/>
                <a:ea typeface="+mn-ea"/>
                <a:cs typeface="+mn-cs"/>
              </a:rPr>
              <a:t>, </a:t>
            </a:r>
            <a:r>
              <a:rPr lang="en-US" dirty="0" err="1" smtClean="0"/>
              <a:t>android:layout_height</a:t>
            </a:r>
            <a:r>
              <a:rPr lang="en-US" sz="1200" b="0" i="0" kern="1200" dirty="0" smtClean="0">
                <a:solidFill>
                  <a:schemeClr val="tx1"/>
                </a:solidFill>
                <a:effectLst/>
                <a:latin typeface="+mn-lt"/>
                <a:ea typeface="+mn-ea"/>
                <a:cs typeface="+mn-cs"/>
              </a:rPr>
              <a:t> and </a:t>
            </a:r>
            <a:r>
              <a:rPr lang="en-US" dirty="0" err="1" smtClean="0"/>
              <a:t>android:orientation</a:t>
            </a:r>
            <a:r>
              <a:rPr lang="en-US" sz="1200" b="0" i="0" kern="1200" dirty="0" err="1" smtClean="0">
                <a:solidFill>
                  <a:schemeClr val="tx1"/>
                </a:solidFill>
                <a:effectLst/>
                <a:latin typeface="+mn-lt"/>
                <a:ea typeface="+mn-ea"/>
                <a:cs typeface="+mn-cs"/>
              </a:rPr>
              <a:t>attributes</a:t>
            </a:r>
            <a:r>
              <a:rPr lang="en-US" sz="1200" b="0" i="0" kern="1200" dirty="0" smtClean="0">
                <a:solidFill>
                  <a:schemeClr val="tx1"/>
                </a:solidFill>
                <a:effectLst/>
                <a:latin typeface="+mn-lt"/>
                <a:ea typeface="+mn-ea"/>
                <a:cs typeface="+mn-cs"/>
              </a:rPr>
              <a:t> are mandatory. </a:t>
            </a:r>
            <a:r>
              <a:rPr lang="en-US" dirty="0" err="1" smtClean="0"/>
              <a:t>android:layout_width</a:t>
            </a:r>
            <a:r>
              <a:rPr lang="en-US" sz="1200" b="0" i="0" kern="1200" dirty="0" smtClean="0">
                <a:solidFill>
                  <a:schemeClr val="tx1"/>
                </a:solidFill>
                <a:effectLst/>
                <a:latin typeface="+mn-lt"/>
                <a:ea typeface="+mn-ea"/>
                <a:cs typeface="+mn-cs"/>
              </a:rPr>
              <a:t> and </a:t>
            </a:r>
            <a:r>
              <a:rPr lang="en-US" dirty="0" err="1" smtClean="0"/>
              <a:t>android:layout_height</a:t>
            </a:r>
            <a:r>
              <a:rPr lang="en-US" sz="1200" b="0" i="0" kern="1200" dirty="0" smtClean="0">
                <a:solidFill>
                  <a:schemeClr val="tx1"/>
                </a:solidFill>
                <a:effectLst/>
                <a:latin typeface="+mn-lt"/>
                <a:ea typeface="+mn-ea"/>
                <a:cs typeface="+mn-cs"/>
              </a:rPr>
              <a:t> specify the layout width and height, just as it does with the relative layout. You use </a:t>
            </a:r>
            <a:r>
              <a:rPr lang="en-US" sz="1200" b="0" i="0" kern="1200" dirty="0" err="1" smtClean="0">
                <a:solidFill>
                  <a:schemeClr val="tx1"/>
                </a:solidFill>
                <a:effectLst/>
                <a:latin typeface="+mn-lt"/>
                <a:ea typeface="+mn-ea"/>
                <a:cs typeface="+mn-cs"/>
              </a:rPr>
              <a:t>the</a:t>
            </a:r>
            <a:r>
              <a:rPr lang="en-US" dirty="0" err="1" smtClean="0"/>
              <a:t>android:orientation</a:t>
            </a:r>
            <a:r>
              <a:rPr lang="en-US" sz="1200" b="0" i="0" kern="1200" dirty="0" smtClean="0">
                <a:solidFill>
                  <a:schemeClr val="tx1"/>
                </a:solidFill>
                <a:effectLst/>
                <a:latin typeface="+mn-lt"/>
                <a:ea typeface="+mn-ea"/>
                <a:cs typeface="+mn-cs"/>
              </a:rPr>
              <a:t> attribute to specify which direction you want to arrange views in. horizontal or vertical</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108497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Allows</a:t>
            </a:r>
            <a:r>
              <a:rPr lang="en-US" sz="1200" kern="1200" baseline="0" dirty="0" smtClean="0">
                <a:solidFill>
                  <a:schemeClr val="tx1"/>
                </a:solidFill>
                <a:effectLst/>
                <a:latin typeface="+mn-lt"/>
                <a:ea typeface="+mn-ea"/>
                <a:cs typeface="+mn-cs"/>
              </a:rPr>
              <a:t> you to edit text</a:t>
            </a:r>
          </a:p>
          <a:p>
            <a:r>
              <a:rPr lang="en-US" sz="1200" b="0" i="0" kern="1200" dirty="0" smtClean="0">
                <a:solidFill>
                  <a:schemeClr val="tx1"/>
                </a:solidFill>
                <a:effectLst/>
                <a:latin typeface="+mn-lt"/>
                <a:ea typeface="+mn-ea"/>
                <a:cs typeface="+mn-cs"/>
              </a:rPr>
              <a:t>You define an editable text view in XML using the </a:t>
            </a:r>
            <a:r>
              <a:rPr lang="en-US" dirty="0" smtClean="0"/>
              <a:t>&lt;</a:t>
            </a:r>
            <a:r>
              <a:rPr lang="en-US" dirty="0" err="1" smtClean="0"/>
              <a:t>EditText</a:t>
            </a:r>
            <a:r>
              <a:rPr lang="en-US" dirty="0" smtClean="0"/>
              <a:t>&gt;</a:t>
            </a:r>
            <a:r>
              <a:rPr lang="en-US" sz="1200" b="0" i="0" kern="1200" dirty="0" smtClean="0">
                <a:solidFill>
                  <a:schemeClr val="tx1"/>
                </a:solidFill>
                <a:effectLst/>
                <a:latin typeface="+mn-lt"/>
                <a:ea typeface="+mn-ea"/>
                <a:cs typeface="+mn-cs"/>
              </a:rPr>
              <a:t> element. You use </a:t>
            </a:r>
            <a:r>
              <a:rPr lang="en-US" sz="1200" b="0" i="0" kern="1200" dirty="0" err="1" smtClean="0">
                <a:solidFill>
                  <a:schemeClr val="tx1"/>
                </a:solidFill>
                <a:effectLst/>
                <a:latin typeface="+mn-lt"/>
                <a:ea typeface="+mn-ea"/>
                <a:cs typeface="+mn-cs"/>
              </a:rPr>
              <a:t>the</a:t>
            </a:r>
            <a:r>
              <a:rPr lang="en-US" dirty="0" err="1" smtClean="0"/>
              <a:t>android:hint</a:t>
            </a:r>
            <a:r>
              <a:rPr lang="en-US" sz="1200" b="0" i="0" kern="1200" dirty="0" smtClean="0">
                <a:solidFill>
                  <a:schemeClr val="tx1"/>
                </a:solidFill>
                <a:effectLst/>
                <a:latin typeface="+mn-lt"/>
                <a:ea typeface="+mn-ea"/>
                <a:cs typeface="+mn-cs"/>
              </a:rPr>
              <a:t> attribute to give a hint to the user as to how to fill it in.</a:t>
            </a:r>
          </a:p>
          <a:p>
            <a:r>
              <a:rPr lang="en-US" sz="1200" b="0" i="0" kern="1200" dirty="0" smtClean="0">
                <a:solidFill>
                  <a:schemeClr val="tx1"/>
                </a:solidFill>
                <a:effectLst/>
                <a:latin typeface="+mn-lt"/>
                <a:ea typeface="+mn-ea"/>
                <a:cs typeface="+mn-cs"/>
              </a:rPr>
              <a:t>You can use the </a:t>
            </a:r>
            <a:r>
              <a:rPr lang="en-US" dirty="0" err="1" smtClean="0"/>
              <a:t>android:inputType</a:t>
            </a:r>
            <a:r>
              <a:rPr lang="en-US" sz="1200" b="0" i="0" kern="1200" dirty="0" smtClean="0">
                <a:solidFill>
                  <a:schemeClr val="tx1"/>
                </a:solidFill>
                <a:effectLst/>
                <a:latin typeface="+mn-lt"/>
                <a:ea typeface="+mn-ea"/>
                <a:cs typeface="+mn-cs"/>
              </a:rPr>
              <a:t> attribute to define what type of data you’re expecting the user to enter so that Android can help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an example, if you’re expecting the user to enter numbers, you can use </a:t>
            </a:r>
            <a:r>
              <a:rPr lang="en-US" dirty="0" err="1" smtClean="0"/>
              <a:t>android:inputType</a:t>
            </a:r>
            <a:r>
              <a:rPr lang="en-US" dirty="0" smtClean="0"/>
              <a:t>="</a:t>
            </a:r>
            <a:r>
              <a:rPr lang="en-US" dirty="0" err="1" smtClean="0"/>
              <a:t>number"</a:t>
            </a:r>
            <a:r>
              <a:rPr lang="en-US" sz="1200" b="0" i="0" kern="1200" dirty="0" err="1" smtClean="0">
                <a:solidFill>
                  <a:schemeClr val="tx1"/>
                </a:solidFill>
                <a:effectLst/>
                <a:latin typeface="+mn-lt"/>
                <a:ea typeface="+mn-ea"/>
                <a:cs typeface="+mn-cs"/>
              </a:rPr>
              <a:t>to</a:t>
            </a:r>
            <a:r>
              <a:rPr lang="en-US" sz="1200" b="0" i="0" kern="1200" dirty="0" smtClean="0">
                <a:solidFill>
                  <a:schemeClr val="tx1"/>
                </a:solidFill>
                <a:effectLst/>
                <a:latin typeface="+mn-lt"/>
                <a:ea typeface="+mn-ea"/>
                <a:cs typeface="+mn-cs"/>
              </a:rPr>
              <a:t> provide them with a number keypad. </a:t>
            </a:r>
          </a:p>
          <a:p>
            <a:r>
              <a:rPr lang="en-US" sz="1200" b="0" i="0" kern="1200" dirty="0" smtClean="0">
                <a:solidFill>
                  <a:schemeClr val="tx1"/>
                </a:solidFill>
                <a:effectLst/>
                <a:latin typeface="+mn-lt"/>
                <a:ea typeface="+mn-ea"/>
                <a:cs typeface="+mn-cs"/>
              </a:rPr>
              <a:t>Using it in your activity </a:t>
            </a:r>
            <a:r>
              <a:rPr lang="en-US" sz="1200" b="0" i="0" kern="1200" dirty="0" err="1" smtClean="0">
                <a:solidFill>
                  <a:schemeClr val="tx1"/>
                </a:solidFill>
                <a:effectLst/>
                <a:latin typeface="+mn-lt"/>
                <a:ea typeface="+mn-ea"/>
                <a:cs typeface="+mn-cs"/>
              </a:rPr>
              <a:t>codeYou</a:t>
            </a:r>
            <a:r>
              <a:rPr lang="en-US" sz="1200" b="0" i="0" kern="1200" dirty="0" smtClean="0">
                <a:solidFill>
                  <a:schemeClr val="tx1"/>
                </a:solidFill>
                <a:effectLst/>
                <a:latin typeface="+mn-lt"/>
                <a:ea typeface="+mn-ea"/>
                <a:cs typeface="+mn-cs"/>
              </a:rPr>
              <a:t> can retrieve the text entered in an editable text view like this:</a:t>
            </a:r>
          </a:p>
          <a:p>
            <a:endParaRPr lang="en-US" sz="1200" b="0" i="0"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898007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Some more examples</a:t>
            </a:r>
            <a:r>
              <a:rPr lang="en-US" sz="1200" b="1" i="0" kern="1200" baseline="0" dirty="0" smtClean="0">
                <a:solidFill>
                  <a:schemeClr val="tx1"/>
                </a:solidFill>
                <a:effectLst/>
                <a:latin typeface="+mn-lt"/>
                <a:ea typeface="+mn-ea"/>
                <a:cs typeface="+mn-cs"/>
              </a:rPr>
              <a:t> of input type for the edit text component</a:t>
            </a:r>
          </a:p>
          <a:p>
            <a:pPr fontAlgn="base"/>
            <a:endParaRPr lang="en-US" sz="1200" b="0" i="1"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1621837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Usually used to make your app do something when the button’s clicked.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Defining it in </a:t>
            </a:r>
            <a:r>
              <a:rPr lang="en-US" sz="1200" b="0" i="0" kern="1200" dirty="0" err="1" smtClean="0">
                <a:solidFill>
                  <a:schemeClr val="tx1"/>
                </a:solidFill>
                <a:effectLst/>
                <a:latin typeface="+mn-lt"/>
                <a:ea typeface="+mn-ea"/>
                <a:cs typeface="+mn-cs"/>
              </a:rPr>
              <a:t>XMLYou</a:t>
            </a:r>
            <a:r>
              <a:rPr lang="en-US" sz="1200" b="0" i="0" kern="1200" dirty="0" smtClean="0">
                <a:solidFill>
                  <a:schemeClr val="tx1"/>
                </a:solidFill>
                <a:effectLst/>
                <a:latin typeface="+mn-lt"/>
                <a:ea typeface="+mn-ea"/>
                <a:cs typeface="+mn-cs"/>
              </a:rPr>
              <a:t> define a button in XML using the &lt;Button&gt; element. You use the </a:t>
            </a:r>
            <a:r>
              <a:rPr lang="en-US" sz="1200" b="0" i="0" kern="1200" dirty="0" err="1" smtClean="0">
                <a:solidFill>
                  <a:schemeClr val="tx1"/>
                </a:solidFill>
                <a:effectLst/>
                <a:latin typeface="+mn-lt"/>
                <a:ea typeface="+mn-ea"/>
                <a:cs typeface="+mn-cs"/>
              </a:rPr>
              <a:t>android:text</a:t>
            </a:r>
            <a:r>
              <a:rPr lang="en-US" sz="1200" b="0" i="0" kern="1200" dirty="0" smtClean="0">
                <a:solidFill>
                  <a:schemeClr val="tx1"/>
                </a:solidFill>
                <a:effectLst/>
                <a:latin typeface="+mn-lt"/>
                <a:ea typeface="+mn-ea"/>
                <a:cs typeface="+mn-cs"/>
              </a:rPr>
              <a:t> attribute to say what text you want the button to display: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Using it in your activity </a:t>
            </a:r>
            <a:r>
              <a:rPr lang="en-US" sz="1200" b="0" i="0" kern="1200" dirty="0" err="1" smtClean="0">
                <a:solidFill>
                  <a:schemeClr val="tx1"/>
                </a:solidFill>
                <a:effectLst/>
                <a:latin typeface="+mn-lt"/>
                <a:ea typeface="+mn-ea"/>
                <a:cs typeface="+mn-cs"/>
              </a:rPr>
              <a:t>codeYou</a:t>
            </a:r>
            <a:r>
              <a:rPr lang="en-US" sz="1200" b="0" i="0" kern="1200" dirty="0" smtClean="0">
                <a:solidFill>
                  <a:schemeClr val="tx1"/>
                </a:solidFill>
                <a:effectLst/>
                <a:latin typeface="+mn-lt"/>
                <a:ea typeface="+mn-ea"/>
                <a:cs typeface="+mn-cs"/>
              </a:rPr>
              <a:t> get the button to respond to the user clicking it by using the </a:t>
            </a:r>
            <a:r>
              <a:rPr lang="en-US" sz="1200" b="0" i="0" kern="1200" dirty="0" err="1" smtClean="0">
                <a:solidFill>
                  <a:schemeClr val="tx1"/>
                </a:solidFill>
                <a:effectLst/>
                <a:latin typeface="+mn-lt"/>
                <a:ea typeface="+mn-ea"/>
                <a:cs typeface="+mn-cs"/>
              </a:rPr>
              <a:t>android:onClick</a:t>
            </a:r>
            <a:r>
              <a:rPr lang="en-US" sz="1200" b="0" i="0" kern="1200" dirty="0" smtClean="0">
                <a:solidFill>
                  <a:schemeClr val="tx1"/>
                </a:solidFill>
                <a:effectLst/>
                <a:latin typeface="+mn-lt"/>
                <a:ea typeface="+mn-ea"/>
                <a:cs typeface="+mn-cs"/>
              </a:rPr>
              <a:t> attribute in the layout XML, and setting it to the name of the method you want to call in your activity </a:t>
            </a:r>
            <a:r>
              <a:rPr lang="en-US" sz="1200" b="0" i="0" kern="1200" dirty="0" err="1" smtClean="0">
                <a:solidFill>
                  <a:schemeClr val="tx1"/>
                </a:solidFill>
                <a:effectLst/>
                <a:latin typeface="+mn-lt"/>
                <a:ea typeface="+mn-ea"/>
                <a:cs typeface="+mn-cs"/>
              </a:rPr>
              <a:t>code:android:onClick</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onButtonClicked</a:t>
            </a:r>
            <a:r>
              <a:rPr lang="en-US" sz="1200" b="0" i="0" kern="120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then define the method in your activity like this:</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1213639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toggle button allows you to choose between two states by clicking a button.</a:t>
            </a:r>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511564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Defining it in XML</a:t>
            </a:r>
          </a:p>
          <a:p>
            <a:r>
              <a:rPr lang="en-US" sz="1200" b="0" i="0" kern="1200" dirty="0" smtClean="0">
                <a:solidFill>
                  <a:schemeClr val="tx1"/>
                </a:solidFill>
                <a:effectLst/>
                <a:latin typeface="+mn-lt"/>
                <a:ea typeface="+mn-ea"/>
                <a:cs typeface="+mn-cs"/>
              </a:rPr>
              <a:t>You define a toggle button in XML using the &lt;</a:t>
            </a:r>
            <a:r>
              <a:rPr lang="en-US" sz="1200" b="0" i="0" kern="1200" dirty="0" err="1" smtClean="0">
                <a:solidFill>
                  <a:schemeClr val="tx1"/>
                </a:solidFill>
                <a:effectLst/>
                <a:latin typeface="+mn-lt"/>
                <a:ea typeface="+mn-ea"/>
                <a:cs typeface="+mn-cs"/>
              </a:rPr>
              <a:t>ToggleButton</a:t>
            </a:r>
            <a:r>
              <a:rPr lang="en-US" sz="1200" b="0" i="0" kern="1200" dirty="0" smtClean="0">
                <a:solidFill>
                  <a:schemeClr val="tx1"/>
                </a:solidFill>
                <a:effectLst/>
                <a:latin typeface="+mn-lt"/>
                <a:ea typeface="+mn-ea"/>
                <a:cs typeface="+mn-cs"/>
              </a:rPr>
              <a:t>&gt; element. </a:t>
            </a:r>
          </a:p>
          <a:p>
            <a:r>
              <a:rPr lang="en-US" sz="1200" b="0" i="0" kern="1200" dirty="0" smtClean="0">
                <a:solidFill>
                  <a:schemeClr val="tx1"/>
                </a:solidFill>
                <a:effectLst/>
                <a:latin typeface="+mn-lt"/>
                <a:ea typeface="+mn-ea"/>
                <a:cs typeface="+mn-cs"/>
              </a:rPr>
              <a:t>You use the </a:t>
            </a:r>
            <a:r>
              <a:rPr lang="en-US" sz="1200" b="0" i="0" kern="1200" dirty="0" err="1" smtClean="0">
                <a:solidFill>
                  <a:schemeClr val="tx1"/>
                </a:solidFill>
                <a:effectLst/>
                <a:latin typeface="+mn-lt"/>
                <a:ea typeface="+mn-ea"/>
                <a:cs typeface="+mn-cs"/>
              </a:rPr>
              <a:t>android:textOn</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android:textOff</a:t>
            </a:r>
            <a:r>
              <a:rPr lang="en-US" sz="1200" b="0" i="0" kern="1200" dirty="0" smtClean="0">
                <a:solidFill>
                  <a:schemeClr val="tx1"/>
                </a:solidFill>
                <a:effectLst/>
                <a:latin typeface="+mn-lt"/>
                <a:ea typeface="+mn-ea"/>
                <a:cs typeface="+mn-cs"/>
              </a:rPr>
              <a:t> attributes to say what text you want the button to display depending on the state of the button: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it in your activity code</a:t>
            </a:r>
          </a:p>
          <a:p>
            <a:r>
              <a:rPr lang="en-US" sz="1200" kern="1200" dirty="0" smtClean="0">
                <a:solidFill>
                  <a:schemeClr val="tx1"/>
                </a:solidFill>
                <a:effectLst/>
                <a:latin typeface="+mn-lt"/>
                <a:ea typeface="+mn-ea"/>
                <a:cs typeface="+mn-cs"/>
              </a:rPr>
              <a:t>You get the toggle button to respond to the user clicking it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You give it the name of the method you want to call in your activity code:</a:t>
            </a:r>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1705644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switch is a slider control that acts in the same way as a toggle button. If you want to use a switch in your app, make sure it uses a minimum SDK of API level 14.</a:t>
            </a:r>
          </a:p>
          <a:p>
            <a:r>
              <a:rPr lang="en-US" sz="1200" kern="1200" dirty="0" smtClean="0">
                <a:solidFill>
                  <a:schemeClr val="tx1"/>
                </a:solidFill>
                <a:effectLst/>
                <a:latin typeface="+mn-lt"/>
                <a:ea typeface="+mn-ea"/>
                <a:cs typeface="+mn-cs"/>
              </a:rPr>
              <a:t>Defining it in XML</a:t>
            </a:r>
          </a:p>
          <a:p>
            <a:r>
              <a:rPr lang="en-US" sz="1200" kern="1200" dirty="0" smtClean="0">
                <a:solidFill>
                  <a:schemeClr val="tx1"/>
                </a:solidFill>
                <a:effectLst/>
                <a:latin typeface="+mn-lt"/>
                <a:ea typeface="+mn-ea"/>
                <a:cs typeface="+mn-cs"/>
              </a:rPr>
              <a:t>You define a toggle button in XML using the &lt;Switch&gt; element. You use the </a:t>
            </a:r>
            <a:r>
              <a:rPr lang="en-US" sz="1200" kern="1200" dirty="0" err="1" smtClean="0">
                <a:solidFill>
                  <a:schemeClr val="tx1"/>
                </a:solidFill>
                <a:effectLst/>
                <a:latin typeface="+mn-lt"/>
                <a:ea typeface="+mn-ea"/>
                <a:cs typeface="+mn-cs"/>
              </a:rPr>
              <a:t>android:textOn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android:textOff</a:t>
            </a:r>
            <a:r>
              <a:rPr lang="en-US" sz="1200" kern="1200" dirty="0" smtClean="0">
                <a:solidFill>
                  <a:schemeClr val="tx1"/>
                </a:solidFill>
                <a:effectLst/>
                <a:latin typeface="+mn-lt"/>
                <a:ea typeface="+mn-ea"/>
                <a:cs typeface="+mn-cs"/>
              </a:rPr>
              <a:t> attributes to say what text you want the switch to display depending on the state of the switch:</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it in your activity code</a:t>
            </a:r>
          </a:p>
          <a:p>
            <a:r>
              <a:rPr lang="en-US" sz="1200" kern="1200" dirty="0" smtClean="0">
                <a:solidFill>
                  <a:schemeClr val="tx1"/>
                </a:solidFill>
                <a:effectLst/>
                <a:latin typeface="+mn-lt"/>
                <a:ea typeface="+mn-ea"/>
                <a:cs typeface="+mn-cs"/>
              </a:rPr>
              <a:t>You get the switch to respond to the user clicking it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and setting it to the name of the method you want to call in your activity code: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onSwitchClicked</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2120919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Check boxes let you display multiple options to users. They can then select whichever options they want. Each of the checkboxes can be checked or unchecked independently of any others.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Defining them in XML</a:t>
            </a:r>
          </a:p>
          <a:p>
            <a:r>
              <a:rPr lang="en-US" sz="1200" kern="1200" dirty="0" smtClean="0">
                <a:solidFill>
                  <a:schemeClr val="tx1"/>
                </a:solidFill>
                <a:effectLst/>
                <a:latin typeface="+mn-lt"/>
                <a:ea typeface="+mn-ea"/>
                <a:cs typeface="+mn-cs"/>
              </a:rPr>
              <a:t>You define each checkbox in XML using the &lt;</a:t>
            </a:r>
            <a:r>
              <a:rPr lang="en-US" sz="1200" kern="1200" dirty="0" err="1" smtClean="0">
                <a:solidFill>
                  <a:schemeClr val="tx1"/>
                </a:solidFill>
                <a:effectLst/>
                <a:latin typeface="+mn-lt"/>
                <a:ea typeface="+mn-ea"/>
                <a:cs typeface="+mn-cs"/>
              </a:rPr>
              <a:t>CheckBox</a:t>
            </a:r>
            <a:r>
              <a:rPr lang="en-US" sz="1200" kern="1200" dirty="0" smtClean="0">
                <a:solidFill>
                  <a:schemeClr val="tx1"/>
                </a:solidFill>
                <a:effectLst/>
                <a:latin typeface="+mn-lt"/>
                <a:ea typeface="+mn-ea"/>
                <a:cs typeface="+mn-cs"/>
              </a:rPr>
              <a:t>&gt; element. You use the </a:t>
            </a:r>
            <a:r>
              <a:rPr lang="en-US" sz="1200" kern="1200" dirty="0" err="1" smtClean="0">
                <a:solidFill>
                  <a:schemeClr val="tx1"/>
                </a:solidFill>
                <a:effectLst/>
                <a:latin typeface="+mn-lt"/>
                <a:ea typeface="+mn-ea"/>
                <a:cs typeface="+mn-cs"/>
              </a:rPr>
              <a:t>android:text</a:t>
            </a:r>
            <a:r>
              <a:rPr lang="en-US" sz="1200" kern="1200" dirty="0" smtClean="0">
                <a:solidFill>
                  <a:schemeClr val="tx1"/>
                </a:solidFill>
                <a:effectLst/>
                <a:latin typeface="+mn-lt"/>
                <a:ea typeface="+mn-ea"/>
                <a:cs typeface="+mn-cs"/>
              </a:rPr>
              <a:t> attribute to display text for each option: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Just like buttons, you can respond to the user clicking a checkbox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and setting it to the name of the method you want to call in your activity code:</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633259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them in your activity code</a:t>
            </a:r>
          </a:p>
          <a:p>
            <a:r>
              <a:rPr lang="en-US" sz="1200" kern="1200" dirty="0" smtClean="0">
                <a:solidFill>
                  <a:schemeClr val="tx1"/>
                </a:solidFill>
                <a:effectLst/>
                <a:latin typeface="+mn-lt"/>
                <a:ea typeface="+mn-ea"/>
                <a:cs typeface="+mn-cs"/>
              </a:rPr>
              <a:t>You can find whether a particular checkbox is checked using the </a:t>
            </a:r>
            <a:r>
              <a:rPr lang="en-US" sz="1200" kern="1200" dirty="0" err="1" smtClean="0">
                <a:solidFill>
                  <a:schemeClr val="tx1"/>
                </a:solidFill>
                <a:effectLst/>
                <a:latin typeface="+mn-lt"/>
                <a:ea typeface="+mn-ea"/>
                <a:cs typeface="+mn-cs"/>
              </a:rPr>
              <a:t>isChecked</a:t>
            </a:r>
            <a:r>
              <a:rPr lang="en-US" sz="1200" kern="1200" dirty="0" smtClean="0">
                <a:solidFill>
                  <a:schemeClr val="tx1"/>
                </a:solidFill>
                <a:effectLst/>
                <a:latin typeface="+mn-lt"/>
                <a:ea typeface="+mn-ea"/>
                <a:cs typeface="+mn-cs"/>
              </a:rPr>
              <a:t>() method. It returns true if the checkbox is checked:</a:t>
            </a:r>
          </a:p>
          <a:p>
            <a:r>
              <a:rPr lang="en-US" sz="1200" kern="1200" dirty="0" smtClean="0">
                <a:solidFill>
                  <a:schemeClr val="tx1"/>
                </a:solidFill>
                <a:effectLst/>
                <a:latin typeface="+mn-lt"/>
                <a:ea typeface="+mn-ea"/>
                <a:cs typeface="+mn-cs"/>
              </a:rPr>
              <a:t>You then define the method in your activity like this: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471918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 Radio Buttons to restrict the user to just one option</a:t>
            </a:r>
          </a:p>
          <a:p>
            <a:endParaRPr lang="en-US" sz="1200" kern="1200" dirty="0" smtClean="0">
              <a:solidFill>
                <a:schemeClr val="tx1"/>
              </a:solidFill>
              <a:effectLst/>
              <a:latin typeface="+mn-lt"/>
              <a:ea typeface="+mn-ea"/>
              <a:cs typeface="+mn-cs"/>
            </a:endParaRPr>
          </a:p>
          <a:p>
            <a:pPr fontAlgn="base"/>
            <a:r>
              <a:rPr lang="en-US" sz="1200" b="1" i="0" kern="1200" cap="all" dirty="0" smtClean="0">
                <a:solidFill>
                  <a:schemeClr val="tx1"/>
                </a:solidFill>
                <a:effectLst/>
                <a:latin typeface="+mn-lt"/>
                <a:ea typeface="+mn-ea"/>
                <a:cs typeface="+mn-cs"/>
              </a:rPr>
              <a:t>DEFINING THEM IN XML</a:t>
            </a:r>
          </a:p>
          <a:p>
            <a:pPr fontAlgn="base"/>
            <a:r>
              <a:rPr lang="en-US" sz="1200" kern="1200" dirty="0" smtClean="0">
                <a:solidFill>
                  <a:schemeClr val="tx1"/>
                </a:solidFill>
                <a:effectLst/>
                <a:latin typeface="+mn-lt"/>
                <a:ea typeface="+mn-ea"/>
                <a:cs typeface="+mn-cs"/>
              </a:rPr>
              <a:t>You start by defining a radio group, a special type of view group, using the &lt;</a:t>
            </a:r>
            <a:r>
              <a:rPr lang="en-US" sz="1200" kern="1200" dirty="0" err="1" smtClean="0">
                <a:solidFill>
                  <a:schemeClr val="tx1"/>
                </a:solidFill>
                <a:effectLst/>
                <a:latin typeface="+mn-lt"/>
                <a:ea typeface="+mn-ea"/>
                <a:cs typeface="+mn-cs"/>
              </a:rPr>
              <a:t>RadioGroup</a:t>
            </a:r>
            <a:r>
              <a:rPr lang="en-US" sz="1200" kern="1200" dirty="0" smtClean="0">
                <a:solidFill>
                  <a:schemeClr val="tx1"/>
                </a:solidFill>
                <a:effectLst/>
                <a:latin typeface="+mn-lt"/>
                <a:ea typeface="+mn-ea"/>
                <a:cs typeface="+mn-cs"/>
              </a:rPr>
              <a:t>&gt; tag. Within this, you then define individual radio buttons using the &lt;</a:t>
            </a:r>
            <a:r>
              <a:rPr lang="en-US" sz="1200" kern="1200" dirty="0" err="1" smtClean="0">
                <a:solidFill>
                  <a:schemeClr val="tx1"/>
                </a:solidFill>
                <a:effectLst/>
                <a:latin typeface="+mn-lt"/>
                <a:ea typeface="+mn-ea"/>
                <a:cs typeface="+mn-cs"/>
              </a:rPr>
              <a:t>RadioButton</a:t>
            </a:r>
            <a:r>
              <a:rPr lang="en-US" sz="1200" kern="1200" dirty="0" smtClean="0">
                <a:solidFill>
                  <a:schemeClr val="tx1"/>
                </a:solidFill>
                <a:effectLst/>
                <a:latin typeface="+mn-lt"/>
                <a:ea typeface="+mn-ea"/>
                <a:cs typeface="+mn-cs"/>
              </a:rPr>
              <a:t>&gt; tag:</a:t>
            </a:r>
          </a:p>
          <a:p>
            <a:pPr fontAlgn="base"/>
            <a:r>
              <a:rPr lang="en-US" sz="1200" kern="1200" dirty="0" smtClean="0">
                <a:solidFill>
                  <a:schemeClr val="tx1"/>
                </a:solidFill>
                <a:effectLst/>
                <a:latin typeface="+mn-lt"/>
                <a:ea typeface="+mn-ea"/>
                <a:cs typeface="+mn-cs"/>
              </a:rPr>
              <a:t>The radio group containing the radio buttons is a subclass of </a:t>
            </a:r>
            <a:r>
              <a:rPr lang="en-US" sz="1200" kern="1200" dirty="0" err="1" smtClean="0">
                <a:solidFill>
                  <a:schemeClr val="tx1"/>
                </a:solidFill>
                <a:effectLst/>
                <a:latin typeface="+mn-lt"/>
                <a:ea typeface="+mn-ea"/>
                <a:cs typeface="+mn-cs"/>
              </a:rPr>
              <a:t>LinearLayout</a:t>
            </a:r>
            <a:r>
              <a:rPr lang="en-US" sz="1200" kern="1200" dirty="0" smtClean="0">
                <a:solidFill>
                  <a:schemeClr val="tx1"/>
                </a:solidFill>
                <a:effectLst/>
                <a:latin typeface="+mn-lt"/>
                <a:ea typeface="+mn-ea"/>
                <a:cs typeface="+mn-cs"/>
              </a:rPr>
              <a:t>. You can use the same attributes with a radio group as you can with a linear layout.</a:t>
            </a:r>
          </a:p>
          <a:p>
            <a:pPr fontAlgn="base"/>
            <a:r>
              <a:rPr lang="en-US" sz="1200" kern="1200" dirty="0" smtClean="0">
                <a:solidFill>
                  <a:schemeClr val="tx1"/>
                </a:solidFill>
                <a:effectLst/>
                <a:latin typeface="+mn-lt"/>
                <a:ea typeface="+mn-ea"/>
                <a:cs typeface="+mn-cs"/>
              </a:rPr>
              <a:t>For example you can choose to display the radio buttons in a horizontal or vertical list</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You can respond to the user clicking a radio button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and setting it to the name of the method you want to call in your activity code:</a:t>
            </a: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1385279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 Radio Buttons to restrict the user to just one option</a:t>
            </a:r>
          </a:p>
          <a:p>
            <a:endParaRPr lang="en-US" sz="1200" kern="1200" dirty="0" smtClean="0">
              <a:solidFill>
                <a:schemeClr val="tx1"/>
              </a:solidFill>
              <a:effectLst/>
              <a:latin typeface="+mn-lt"/>
              <a:ea typeface="+mn-ea"/>
              <a:cs typeface="+mn-cs"/>
            </a:endParaRPr>
          </a:p>
          <a:p>
            <a:pPr fontAlgn="base"/>
            <a:r>
              <a:rPr lang="en-US" sz="1200" b="1" i="0" kern="1200" cap="all" dirty="0" smtClean="0">
                <a:solidFill>
                  <a:schemeClr val="tx1"/>
                </a:solidFill>
                <a:effectLst/>
                <a:latin typeface="+mn-lt"/>
                <a:ea typeface="+mn-ea"/>
                <a:cs typeface="+mn-cs"/>
              </a:rPr>
              <a:t>DEFINING THEM IN XML</a:t>
            </a:r>
          </a:p>
          <a:p>
            <a:pPr fontAlgn="base"/>
            <a:r>
              <a:rPr lang="en-US" sz="1200" kern="1200" dirty="0" smtClean="0">
                <a:solidFill>
                  <a:schemeClr val="tx1"/>
                </a:solidFill>
                <a:effectLst/>
                <a:latin typeface="+mn-lt"/>
                <a:ea typeface="+mn-ea"/>
                <a:cs typeface="+mn-cs"/>
              </a:rPr>
              <a:t>You start by defining a radio group, a special type of view group, using the &lt;</a:t>
            </a:r>
            <a:r>
              <a:rPr lang="en-US" sz="1200" kern="1200" dirty="0" err="1" smtClean="0">
                <a:solidFill>
                  <a:schemeClr val="tx1"/>
                </a:solidFill>
                <a:effectLst/>
                <a:latin typeface="+mn-lt"/>
                <a:ea typeface="+mn-ea"/>
                <a:cs typeface="+mn-cs"/>
              </a:rPr>
              <a:t>RadioGroup</a:t>
            </a:r>
            <a:r>
              <a:rPr lang="en-US" sz="1200" kern="1200" dirty="0" smtClean="0">
                <a:solidFill>
                  <a:schemeClr val="tx1"/>
                </a:solidFill>
                <a:effectLst/>
                <a:latin typeface="+mn-lt"/>
                <a:ea typeface="+mn-ea"/>
                <a:cs typeface="+mn-cs"/>
              </a:rPr>
              <a:t>&gt; tag. Within this, you then define individual radio buttons using the &lt;</a:t>
            </a:r>
            <a:r>
              <a:rPr lang="en-US" sz="1200" kern="1200" dirty="0" err="1" smtClean="0">
                <a:solidFill>
                  <a:schemeClr val="tx1"/>
                </a:solidFill>
                <a:effectLst/>
                <a:latin typeface="+mn-lt"/>
                <a:ea typeface="+mn-ea"/>
                <a:cs typeface="+mn-cs"/>
              </a:rPr>
              <a:t>RadioButton</a:t>
            </a:r>
            <a:r>
              <a:rPr lang="en-US" sz="1200" kern="1200" dirty="0" smtClean="0">
                <a:solidFill>
                  <a:schemeClr val="tx1"/>
                </a:solidFill>
                <a:effectLst/>
                <a:latin typeface="+mn-lt"/>
                <a:ea typeface="+mn-ea"/>
                <a:cs typeface="+mn-cs"/>
              </a:rPr>
              <a:t>&gt; tag:</a:t>
            </a:r>
          </a:p>
          <a:p>
            <a:pPr fontAlgn="base"/>
            <a:r>
              <a:rPr lang="en-US" sz="1200" kern="1200" dirty="0" smtClean="0">
                <a:solidFill>
                  <a:schemeClr val="tx1"/>
                </a:solidFill>
                <a:effectLst/>
                <a:latin typeface="+mn-lt"/>
                <a:ea typeface="+mn-ea"/>
                <a:cs typeface="+mn-cs"/>
              </a:rPr>
              <a:t>The radio group containing the radio buttons is a subclass of </a:t>
            </a:r>
            <a:r>
              <a:rPr lang="en-US" sz="1200" kern="1200" dirty="0" err="1" smtClean="0">
                <a:solidFill>
                  <a:schemeClr val="tx1"/>
                </a:solidFill>
                <a:effectLst/>
                <a:latin typeface="+mn-lt"/>
                <a:ea typeface="+mn-ea"/>
                <a:cs typeface="+mn-cs"/>
              </a:rPr>
              <a:t>LinearLayout</a:t>
            </a:r>
            <a:r>
              <a:rPr lang="en-US" sz="1200" kern="1200" dirty="0" smtClean="0">
                <a:solidFill>
                  <a:schemeClr val="tx1"/>
                </a:solidFill>
                <a:effectLst/>
                <a:latin typeface="+mn-lt"/>
                <a:ea typeface="+mn-ea"/>
                <a:cs typeface="+mn-cs"/>
              </a:rPr>
              <a:t>. You can use the same attributes with a radio group as you can with a linear layout.</a:t>
            </a:r>
          </a:p>
          <a:p>
            <a:pPr fontAlgn="base"/>
            <a:r>
              <a:rPr lang="en-US" sz="1200" kern="1200" dirty="0" smtClean="0">
                <a:solidFill>
                  <a:schemeClr val="tx1"/>
                </a:solidFill>
                <a:effectLst/>
                <a:latin typeface="+mn-lt"/>
                <a:ea typeface="+mn-ea"/>
                <a:cs typeface="+mn-cs"/>
              </a:rPr>
              <a:t>For example you can choose to display the radio buttons in a horizontal or vertical list</a:t>
            </a: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You can respond to the user clicking a radio button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and setting it to the name of the method you want to call in your activity code:</a:t>
            </a:r>
          </a:p>
          <a:p>
            <a:pPr fontAlgn="base"/>
            <a:endParaRPr lang="en-US" sz="1200" kern="1200" dirty="0" smtClean="0">
              <a:solidFill>
                <a:schemeClr val="tx1"/>
              </a:solidFill>
              <a:effectLst/>
              <a:latin typeface="+mn-lt"/>
              <a:ea typeface="+mn-ea"/>
              <a:cs typeface="+mn-cs"/>
            </a:endParaRPr>
          </a:p>
          <a:p>
            <a:pPr fontAlgn="base"/>
            <a:endParaRPr lang="en-US" sz="120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172819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vertical and horizontal Linear Layouts</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6816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Spinner</a:t>
            </a:r>
          </a:p>
          <a:p>
            <a:r>
              <a:rPr lang="en-US" sz="1200" kern="1200" dirty="0" smtClean="0">
                <a:solidFill>
                  <a:schemeClr val="tx1"/>
                </a:solidFill>
                <a:effectLst/>
                <a:latin typeface="+mn-lt"/>
                <a:ea typeface="+mn-ea"/>
                <a:cs typeface="+mn-cs"/>
              </a:rPr>
              <a:t>As you’ve already seen, a spinner gives you a drop-down list of values from which only one can be selected.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Defining it in XML</a:t>
            </a:r>
          </a:p>
          <a:p>
            <a:r>
              <a:rPr lang="en-US" sz="1200" kern="1200" dirty="0" smtClean="0">
                <a:solidFill>
                  <a:schemeClr val="tx1"/>
                </a:solidFill>
                <a:effectLst/>
                <a:latin typeface="+mn-lt"/>
                <a:ea typeface="+mn-ea"/>
                <a:cs typeface="+mn-cs"/>
              </a:rPr>
              <a:t>You define a spinner in XML using the &lt;Spinner&gt; element. You add a static array of entries to the spinner by using the </a:t>
            </a:r>
            <a:r>
              <a:rPr lang="en-US" sz="1200" kern="1200" dirty="0" err="1" smtClean="0">
                <a:solidFill>
                  <a:schemeClr val="tx1"/>
                </a:solidFill>
                <a:effectLst/>
                <a:latin typeface="+mn-lt"/>
                <a:ea typeface="+mn-ea"/>
                <a:cs typeface="+mn-cs"/>
              </a:rPr>
              <a:t>android:entries</a:t>
            </a:r>
            <a:r>
              <a:rPr lang="en-US" sz="1200" kern="1200" dirty="0" smtClean="0">
                <a:solidFill>
                  <a:schemeClr val="tx1"/>
                </a:solidFill>
                <a:effectLst/>
                <a:latin typeface="+mn-lt"/>
                <a:ea typeface="+mn-ea"/>
                <a:cs typeface="+mn-cs"/>
              </a:rPr>
              <a:t> attribute and setting it to an array of strings.</a:t>
            </a:r>
          </a:p>
          <a:p>
            <a:r>
              <a:rPr lang="en-US" sz="1200" kern="1200" dirty="0" smtClean="0">
                <a:solidFill>
                  <a:schemeClr val="tx1"/>
                </a:solidFill>
                <a:effectLst/>
                <a:latin typeface="+mn-lt"/>
                <a:ea typeface="+mn-ea"/>
                <a:cs typeface="+mn-cs"/>
              </a:rPr>
              <a:t>You can also add an array of strings to </a:t>
            </a:r>
            <a:r>
              <a:rPr lang="en-US" sz="1200" kern="1200" dirty="0" err="1" smtClean="0">
                <a:solidFill>
                  <a:schemeClr val="tx1"/>
                </a:solidFill>
                <a:effectLst/>
                <a:latin typeface="+mn-lt"/>
                <a:ea typeface="+mn-ea"/>
                <a:cs typeface="+mn-cs"/>
              </a:rPr>
              <a:t>strings.xml</a:t>
            </a:r>
            <a:r>
              <a:rPr lang="en-US" sz="1200" kern="1200" dirty="0" smtClean="0">
                <a:solidFill>
                  <a:schemeClr val="tx1"/>
                </a:solidFill>
                <a:effectLst/>
                <a:latin typeface="+mn-lt"/>
                <a:ea typeface="+mn-ea"/>
                <a:cs typeface="+mn-cs"/>
              </a:rPr>
              <a:t>  in the res/values</a:t>
            </a:r>
            <a:r>
              <a:rPr lang="en-US" sz="1200" kern="1200" baseline="0" dirty="0" smtClean="0">
                <a:solidFill>
                  <a:schemeClr val="tx1"/>
                </a:solidFill>
                <a:effectLst/>
                <a:latin typeface="+mn-lt"/>
                <a:ea typeface="+mn-ea"/>
                <a:cs typeface="+mn-cs"/>
              </a:rPr>
              <a:t> file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it in your activity code</a:t>
            </a:r>
          </a:p>
          <a:p>
            <a:r>
              <a:rPr lang="en-US" sz="1200" kern="1200" dirty="0" smtClean="0">
                <a:solidFill>
                  <a:schemeClr val="tx1"/>
                </a:solidFill>
                <a:effectLst/>
                <a:latin typeface="+mn-lt"/>
                <a:ea typeface="+mn-ea"/>
                <a:cs typeface="+mn-cs"/>
              </a:rPr>
              <a:t>You can get the value of the currently selected item by using the </a:t>
            </a:r>
            <a:r>
              <a:rPr lang="en-US" sz="1200" kern="1200" dirty="0" err="1" smtClean="0">
                <a:solidFill>
                  <a:schemeClr val="tx1"/>
                </a:solidFill>
                <a:effectLst/>
                <a:latin typeface="+mn-lt"/>
                <a:ea typeface="+mn-ea"/>
                <a:cs typeface="+mn-cs"/>
              </a:rPr>
              <a:t>getSelectedItem</a:t>
            </a:r>
            <a:r>
              <a:rPr lang="en-US" sz="1200" kern="1200" dirty="0" smtClean="0">
                <a:solidFill>
                  <a:schemeClr val="tx1"/>
                </a:solidFill>
                <a:effectLst/>
                <a:latin typeface="+mn-lt"/>
                <a:ea typeface="+mn-ea"/>
                <a:cs typeface="+mn-cs"/>
              </a:rPr>
              <a:t>() method and converting it to a String:</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000489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Adding an image to your project</a:t>
            </a:r>
          </a:p>
          <a:p>
            <a:r>
              <a:rPr lang="en-US" sz="1200" kern="1200" dirty="0" smtClean="0">
                <a:solidFill>
                  <a:schemeClr val="tx1"/>
                </a:solidFill>
                <a:effectLst/>
                <a:latin typeface="+mn-lt"/>
                <a:ea typeface="+mn-ea"/>
                <a:cs typeface="+mn-cs"/>
              </a:rPr>
              <a:t>You first need to add an image file to your project as a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resource. If you expand the app/</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/main/res folder in your project, you should see that there’s a folder called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This is the default location for image resources. To add an image file to this folder, you simply drag the image file to </a:t>
            </a:r>
            <a:r>
              <a:rPr lang="en-US" sz="1200" kern="1200" dirty="0" err="1" smtClean="0">
                <a:solidFill>
                  <a:schemeClr val="tx1"/>
                </a:solidFill>
                <a:effectLst/>
                <a:latin typeface="+mn-lt"/>
                <a:ea typeface="+mn-ea"/>
                <a:cs typeface="+mn-cs"/>
              </a:rPr>
              <a:t>it.If</a:t>
            </a:r>
            <a:r>
              <a:rPr lang="en-US" sz="1200" kern="1200" dirty="0" smtClean="0">
                <a:solidFill>
                  <a:schemeClr val="tx1"/>
                </a:solidFill>
                <a:effectLst/>
                <a:latin typeface="+mn-lt"/>
                <a:ea typeface="+mn-ea"/>
                <a:cs typeface="+mn-cs"/>
              </a:rPr>
              <a:t> you want, you can use different image files depending on the screen density of the device. This means you can display higher-resolution images on higher-density screens, and lower-resolution images on lower-density screens. To do this, you create different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folders in app/ </a:t>
            </a:r>
            <a:r>
              <a:rPr lang="en-US" sz="1200" kern="1200" dirty="0" err="1" smtClean="0">
                <a:solidFill>
                  <a:schemeClr val="tx1"/>
                </a:solidFill>
                <a:effectLst/>
                <a:latin typeface="+mn-lt"/>
                <a:ea typeface="+mn-ea"/>
                <a:cs typeface="+mn-cs"/>
              </a:rPr>
              <a:t>src</a:t>
            </a:r>
            <a:r>
              <a:rPr lang="en-US" sz="1200" kern="1200" dirty="0" smtClean="0">
                <a:solidFill>
                  <a:schemeClr val="tx1"/>
                </a:solidFill>
                <a:effectLst/>
                <a:latin typeface="+mn-lt"/>
                <a:ea typeface="+mn-ea"/>
                <a:cs typeface="+mn-cs"/>
              </a:rPr>
              <a:t>/main/res for the different screen densities. The name of the folder relates to the screen density of the device: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Defining</a:t>
            </a:r>
            <a:r>
              <a:rPr lang="en-US" sz="1200" kern="1200" baseline="0" dirty="0" smtClean="0">
                <a:solidFill>
                  <a:schemeClr val="tx1"/>
                </a:solidFill>
                <a:effectLst/>
                <a:latin typeface="+mn-lt"/>
                <a:ea typeface="+mn-ea"/>
                <a:cs typeface="+mn-cs"/>
              </a:rPr>
              <a:t> in XML</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define an image view in XML using the &lt;</a:t>
            </a:r>
            <a:r>
              <a:rPr lang="en-US" sz="1200" kern="1200" dirty="0" err="1" smtClean="0">
                <a:solidFill>
                  <a:schemeClr val="tx1"/>
                </a:solidFill>
                <a:effectLst/>
                <a:latin typeface="+mn-lt"/>
                <a:ea typeface="+mn-ea"/>
                <a:cs typeface="+mn-cs"/>
              </a:rPr>
              <a:t>ImageView</a:t>
            </a:r>
            <a:r>
              <a:rPr lang="en-US" sz="1200" kern="1200" dirty="0" smtClean="0">
                <a:solidFill>
                  <a:schemeClr val="tx1"/>
                </a:solidFill>
                <a:effectLst/>
                <a:latin typeface="+mn-lt"/>
                <a:ea typeface="+mn-ea"/>
                <a:cs typeface="+mn-cs"/>
              </a:rPr>
              <a:t>&gt; element. You use the </a:t>
            </a:r>
            <a:r>
              <a:rPr lang="en-US" sz="1200" kern="1200" dirty="0" err="1" smtClean="0">
                <a:solidFill>
                  <a:schemeClr val="tx1"/>
                </a:solidFill>
                <a:effectLst/>
                <a:latin typeface="+mn-lt"/>
                <a:ea typeface="+mn-ea"/>
                <a:cs typeface="+mn-cs"/>
              </a:rPr>
              <a:t>android:src</a:t>
            </a:r>
            <a:r>
              <a:rPr lang="en-US" sz="1200" kern="1200" dirty="0" smtClean="0">
                <a:solidFill>
                  <a:schemeClr val="tx1"/>
                </a:solidFill>
                <a:effectLst/>
                <a:latin typeface="+mn-lt"/>
                <a:ea typeface="+mn-ea"/>
                <a:cs typeface="+mn-cs"/>
              </a:rPr>
              <a:t> attribute to specify what image you want to display. You use the </a:t>
            </a:r>
            <a:r>
              <a:rPr lang="en-US" sz="1200" kern="1200" dirty="0" err="1" smtClean="0">
                <a:solidFill>
                  <a:schemeClr val="tx1"/>
                </a:solidFill>
                <a:effectLst/>
                <a:latin typeface="+mn-lt"/>
                <a:ea typeface="+mn-ea"/>
                <a:cs typeface="+mn-cs"/>
              </a:rPr>
              <a:t>android:contentDescription</a:t>
            </a:r>
            <a:r>
              <a:rPr lang="en-US" sz="1200" kern="1200" dirty="0" smtClean="0">
                <a:solidFill>
                  <a:schemeClr val="tx1"/>
                </a:solidFill>
                <a:effectLst/>
                <a:latin typeface="+mn-lt"/>
                <a:ea typeface="+mn-ea"/>
                <a:cs typeface="+mn-cs"/>
              </a:rPr>
              <a:t> attribute to add a string description of the image so that your app is more accessible:</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android:src</a:t>
            </a:r>
            <a:r>
              <a:rPr lang="en-US" sz="1200" kern="1200" dirty="0" smtClean="0">
                <a:solidFill>
                  <a:schemeClr val="tx1"/>
                </a:solidFill>
                <a:effectLst/>
                <a:latin typeface="+mn-lt"/>
                <a:ea typeface="+mn-ea"/>
                <a:cs typeface="+mn-cs"/>
              </a:rPr>
              <a:t> attribute takes a value of the form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image_name</a:t>
            </a:r>
            <a:r>
              <a:rPr lang="en-US" sz="1200" kern="1200" dirty="0" smtClean="0">
                <a:solidFill>
                  <a:schemeClr val="tx1"/>
                </a:solidFill>
                <a:effectLst/>
                <a:latin typeface="+mn-lt"/>
                <a:ea typeface="+mn-ea"/>
                <a:cs typeface="+mn-cs"/>
              </a:rPr>
              <a:t>", where </a:t>
            </a:r>
            <a:r>
              <a:rPr lang="en-US" sz="1200" kern="1200" dirty="0" err="1" smtClean="0">
                <a:solidFill>
                  <a:schemeClr val="tx1"/>
                </a:solidFill>
                <a:effectLst/>
                <a:latin typeface="+mn-lt"/>
                <a:ea typeface="+mn-ea"/>
                <a:cs typeface="+mn-cs"/>
              </a:rPr>
              <a:t>image_name</a:t>
            </a:r>
            <a:r>
              <a:rPr lang="en-US" sz="1200" kern="1200" dirty="0" smtClean="0">
                <a:solidFill>
                  <a:schemeClr val="tx1"/>
                </a:solidFill>
                <a:effectLst/>
                <a:latin typeface="+mn-lt"/>
                <a:ea typeface="+mn-ea"/>
                <a:cs typeface="+mn-cs"/>
              </a:rPr>
              <a:t> is the name of the image (without its extension). Image resources are prefixed with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tells Android that it’s an image resource located in one or more of the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folders.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it in your activity code</a:t>
            </a:r>
          </a:p>
          <a:p>
            <a:r>
              <a:rPr lang="en-US" sz="1200" kern="1200" dirty="0" smtClean="0">
                <a:solidFill>
                  <a:schemeClr val="tx1"/>
                </a:solidFill>
                <a:effectLst/>
                <a:latin typeface="+mn-lt"/>
                <a:ea typeface="+mn-ea"/>
                <a:cs typeface="+mn-cs"/>
              </a:rPr>
              <a:t>You can set the image source and description in your activity code using the </a:t>
            </a:r>
            <a:r>
              <a:rPr lang="en-US" sz="1200" kern="1200" dirty="0" err="1" smtClean="0">
                <a:solidFill>
                  <a:schemeClr val="tx1"/>
                </a:solidFill>
                <a:effectLst/>
                <a:latin typeface="+mn-lt"/>
                <a:ea typeface="+mn-ea"/>
                <a:cs typeface="+mn-cs"/>
              </a:rPr>
              <a:t>setImageResource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setContentDescription</a:t>
            </a:r>
            <a:r>
              <a:rPr lang="en-US" sz="1200" kern="1200" dirty="0" smtClean="0">
                <a:solidFill>
                  <a:schemeClr val="tx1"/>
                </a:solidFill>
                <a:effectLst/>
                <a:latin typeface="+mn-lt"/>
                <a:ea typeface="+mn-ea"/>
                <a:cs typeface="+mn-cs"/>
              </a:rPr>
              <a:t>() methods:</a:t>
            </a:r>
          </a:p>
          <a:p>
            <a:r>
              <a:rPr lang="en-US" sz="1200" kern="1200" dirty="0" smtClean="0">
                <a:solidFill>
                  <a:schemeClr val="tx1"/>
                </a:solidFill>
                <a:effectLst/>
                <a:latin typeface="+mn-lt"/>
                <a:ea typeface="+mn-ea"/>
                <a:cs typeface="+mn-cs"/>
              </a:rPr>
              <a:t>This code looks for the image resource called </a:t>
            </a:r>
            <a:r>
              <a:rPr lang="en-US" sz="1200" kern="1200" dirty="0" err="1" smtClean="0">
                <a:solidFill>
                  <a:schemeClr val="tx1"/>
                </a:solidFill>
                <a:effectLst/>
                <a:latin typeface="+mn-lt"/>
                <a:ea typeface="+mn-ea"/>
                <a:cs typeface="+mn-cs"/>
              </a:rPr>
              <a:t>starbuzz_logo</a:t>
            </a:r>
            <a:r>
              <a:rPr lang="en-US" sz="1200" kern="1200" dirty="0" smtClean="0">
                <a:solidFill>
                  <a:schemeClr val="tx1"/>
                </a:solidFill>
                <a:effectLst/>
                <a:latin typeface="+mn-lt"/>
                <a:ea typeface="+mn-ea"/>
                <a:cs typeface="+mn-cs"/>
              </a:rPr>
              <a:t> in the </a:t>
            </a:r>
            <a:r>
              <a:rPr lang="en-US" sz="1200" kern="1200" dirty="0" err="1" smtClean="0">
                <a:solidFill>
                  <a:schemeClr val="tx1"/>
                </a:solidFill>
                <a:effectLst/>
                <a:latin typeface="+mn-lt"/>
                <a:ea typeface="+mn-ea"/>
                <a:cs typeface="+mn-cs"/>
              </a:rPr>
              <a:t>drawable</a:t>
            </a:r>
            <a:r>
              <a:rPr lang="en-US" sz="1200" kern="1200" dirty="0" smtClean="0">
                <a:solidFill>
                  <a:schemeClr val="tx1"/>
                </a:solidFill>
                <a:effectLst/>
                <a:latin typeface="+mn-lt"/>
                <a:ea typeface="+mn-ea"/>
                <a:cs typeface="+mn-cs"/>
              </a:rPr>
              <a:t>* folders, and sets it as the source of an image view with an ID of photo. When you need to refer to an image resource in your activity code, you use </a:t>
            </a:r>
            <a:r>
              <a:rPr lang="en-US" sz="1200" kern="1200" dirty="0" err="1" smtClean="0">
                <a:solidFill>
                  <a:schemeClr val="tx1"/>
                </a:solidFill>
                <a:effectLst/>
                <a:latin typeface="+mn-lt"/>
                <a:ea typeface="+mn-ea"/>
                <a:cs typeface="+mn-cs"/>
              </a:rPr>
              <a:t>R.drawable.image_name</a:t>
            </a:r>
            <a:r>
              <a:rPr lang="en-US" sz="1200" kern="1200" dirty="0" smtClean="0">
                <a:solidFill>
                  <a:schemeClr val="tx1"/>
                </a:solidFill>
                <a:effectLst/>
                <a:latin typeface="+mn-lt"/>
                <a:ea typeface="+mn-ea"/>
                <a:cs typeface="+mn-cs"/>
              </a:rPr>
              <a:t> where </a:t>
            </a:r>
            <a:r>
              <a:rPr lang="en-US" sz="1200" kern="1200" dirty="0" err="1" smtClean="0">
                <a:solidFill>
                  <a:schemeClr val="tx1"/>
                </a:solidFill>
                <a:effectLst/>
                <a:latin typeface="+mn-lt"/>
                <a:ea typeface="+mn-ea"/>
                <a:cs typeface="+mn-cs"/>
              </a:rPr>
              <a:t>image_name</a:t>
            </a:r>
            <a:r>
              <a:rPr lang="en-US" sz="1200" kern="1200" dirty="0" smtClean="0">
                <a:solidFill>
                  <a:schemeClr val="tx1"/>
                </a:solidFill>
                <a:effectLst/>
                <a:latin typeface="+mn-lt"/>
                <a:ea typeface="+mn-ea"/>
                <a:cs typeface="+mn-cs"/>
              </a:rPr>
              <a:t> is the name of the image (without its extension)</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1156777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then put different resolution images in each of the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folders, making sure that each of the image files has the same name. Android decides which image to use at runtime, depending on the screen density of the device it’s running on. As an example, if the device has an extra high density screen, it will use the image located in the </a:t>
            </a:r>
            <a:r>
              <a:rPr lang="en-US" sz="1200" b="0" i="0" kern="1200" dirty="0" err="1" smtClean="0">
                <a:solidFill>
                  <a:schemeClr val="tx1"/>
                </a:solidFill>
                <a:effectLst/>
                <a:latin typeface="+mn-lt"/>
                <a:ea typeface="+mn-ea"/>
                <a:cs typeface="+mn-cs"/>
              </a:rPr>
              <a:t>drawable-xhdpi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folder.If</a:t>
            </a:r>
            <a:r>
              <a:rPr lang="en-US" sz="1200" b="0" i="0" kern="1200" dirty="0" smtClean="0">
                <a:solidFill>
                  <a:schemeClr val="tx1"/>
                </a:solidFill>
                <a:effectLst/>
                <a:latin typeface="+mn-lt"/>
                <a:ea typeface="+mn-ea"/>
                <a:cs typeface="+mn-cs"/>
              </a:rPr>
              <a:t> an image is added to just one of the folders, Android will use the same image file for all devices. It’s common to use the </a:t>
            </a:r>
            <a:r>
              <a:rPr lang="en-US" sz="1200" b="0" i="0" kern="1200" dirty="0" err="1" smtClean="0">
                <a:solidFill>
                  <a:schemeClr val="tx1"/>
                </a:solidFill>
                <a:effectLst/>
                <a:latin typeface="+mn-lt"/>
                <a:ea typeface="+mn-ea"/>
                <a:cs typeface="+mn-cs"/>
              </a:rPr>
              <a:t>drawable</a:t>
            </a:r>
            <a:r>
              <a:rPr lang="en-US" sz="1200" b="0" i="0" kern="1200" dirty="0" smtClean="0">
                <a:solidFill>
                  <a:schemeClr val="tx1"/>
                </a:solidFill>
                <a:effectLst/>
                <a:latin typeface="+mn-lt"/>
                <a:ea typeface="+mn-ea"/>
                <a:cs typeface="+mn-cs"/>
              </a:rPr>
              <a:t> folder for this purpose.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1826594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can also display images on buttons.</a:t>
            </a:r>
          </a:p>
          <a:p>
            <a:r>
              <a:rPr lang="en-US" sz="1200" kern="1200" dirty="0" smtClean="0">
                <a:solidFill>
                  <a:schemeClr val="tx1"/>
                </a:solidFill>
                <a:effectLst/>
                <a:latin typeface="+mn-lt"/>
                <a:ea typeface="+mn-ea"/>
                <a:cs typeface="+mn-cs"/>
              </a:rPr>
              <a:t>Displaying text and an image on a </a:t>
            </a:r>
            <a:r>
              <a:rPr lang="en-US" sz="1200" kern="1200" dirty="0" err="1" smtClean="0">
                <a:solidFill>
                  <a:schemeClr val="tx1"/>
                </a:solidFill>
                <a:effectLst/>
                <a:latin typeface="+mn-lt"/>
                <a:ea typeface="+mn-ea"/>
                <a:cs typeface="+mn-cs"/>
              </a:rPr>
              <a:t>buttonTo</a:t>
            </a:r>
            <a:r>
              <a:rPr lang="en-US" sz="1200" kern="1200" dirty="0" smtClean="0">
                <a:solidFill>
                  <a:schemeClr val="tx1"/>
                </a:solidFill>
                <a:effectLst/>
                <a:latin typeface="+mn-lt"/>
                <a:ea typeface="+mn-ea"/>
                <a:cs typeface="+mn-cs"/>
              </a:rPr>
              <a:t> display text on a button with an image to the right of it, use the </a:t>
            </a:r>
            <a:r>
              <a:rPr lang="en-US" sz="1200" kern="1200" dirty="0" err="1" smtClean="0">
                <a:solidFill>
                  <a:schemeClr val="tx1"/>
                </a:solidFill>
                <a:effectLst/>
                <a:latin typeface="+mn-lt"/>
                <a:ea typeface="+mn-ea"/>
                <a:cs typeface="+mn-cs"/>
              </a:rPr>
              <a:t>android:drawableRight</a:t>
            </a:r>
            <a:r>
              <a:rPr lang="en-US" sz="1200" kern="1200" dirty="0" smtClean="0">
                <a:solidFill>
                  <a:schemeClr val="tx1"/>
                </a:solidFill>
                <a:effectLst/>
                <a:latin typeface="+mn-lt"/>
                <a:ea typeface="+mn-ea"/>
                <a:cs typeface="+mn-cs"/>
              </a:rPr>
              <a:t> attribute and specify the image to be used: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want to display the image on the left, use the </a:t>
            </a:r>
            <a:r>
              <a:rPr lang="en-US" sz="1200" kern="1200" dirty="0" err="1" smtClean="0">
                <a:solidFill>
                  <a:schemeClr val="tx1"/>
                </a:solidFill>
                <a:effectLst/>
                <a:latin typeface="+mn-lt"/>
                <a:ea typeface="+mn-ea"/>
                <a:cs typeface="+mn-cs"/>
              </a:rPr>
              <a:t>android:drawableLeft</a:t>
            </a:r>
            <a:r>
              <a:rPr lang="en-US" sz="1200" kern="1200" dirty="0" smtClean="0">
                <a:solidFill>
                  <a:schemeClr val="tx1"/>
                </a:solidFill>
                <a:effectLst/>
                <a:latin typeface="+mn-lt"/>
                <a:ea typeface="+mn-ea"/>
                <a:cs typeface="+mn-cs"/>
              </a:rPr>
              <a:t> attribute:</a:t>
            </a:r>
          </a:p>
          <a:p>
            <a:r>
              <a:rPr lang="en-US" sz="1200" b="0" i="0" kern="1200" dirty="0" smtClean="0">
                <a:solidFill>
                  <a:schemeClr val="tx1"/>
                </a:solidFill>
                <a:effectLst/>
                <a:latin typeface="+mn-lt"/>
                <a:ea typeface="+mn-ea"/>
                <a:cs typeface="+mn-cs"/>
              </a:rPr>
              <a:t>The </a:t>
            </a:r>
            <a:r>
              <a:rPr lang="en-US" dirty="0" err="1" smtClean="0"/>
              <a:t>android:drawableBottom</a:t>
            </a:r>
            <a:r>
              <a:rPr lang="en-US" sz="1200" b="0" i="0" kern="1200" dirty="0" smtClean="0">
                <a:solidFill>
                  <a:schemeClr val="tx1"/>
                </a:solidFill>
                <a:effectLst/>
                <a:latin typeface="+mn-lt"/>
                <a:ea typeface="+mn-ea"/>
                <a:cs typeface="+mn-cs"/>
              </a:rPr>
              <a:t> attribute displays the image underneath the text:</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android:drawableTop</a:t>
            </a:r>
            <a:r>
              <a:rPr lang="en-US" sz="1200" b="0" i="0" kern="1200" dirty="0" smtClean="0">
                <a:solidFill>
                  <a:schemeClr val="tx1"/>
                </a:solidFill>
                <a:effectLst/>
                <a:latin typeface="+mn-lt"/>
                <a:ea typeface="+mn-ea"/>
                <a:cs typeface="+mn-cs"/>
              </a:rPr>
              <a:t> attribute displays the image above the text: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53</a:t>
            </a:fld>
            <a:endParaRPr lang="en-US"/>
          </a:p>
        </p:txBody>
      </p:sp>
    </p:spTree>
    <p:extLst>
      <p:ext uri="{BB962C8B-B14F-4D97-AF65-F5344CB8AC3E}">
        <p14:creationId xmlns:p14="http://schemas.microsoft.com/office/powerpoint/2010/main" val="819749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image button is just like a button, except it contains an image and no text.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Defining it in XML</a:t>
            </a:r>
          </a:p>
          <a:p>
            <a:r>
              <a:rPr lang="en-US" sz="1200" kern="1200" dirty="0" smtClean="0">
                <a:solidFill>
                  <a:schemeClr val="tx1"/>
                </a:solidFill>
                <a:effectLst/>
                <a:latin typeface="+mn-lt"/>
                <a:ea typeface="+mn-ea"/>
                <a:cs typeface="+mn-cs"/>
              </a:rPr>
              <a:t>You define an image button in XML using the &lt;</a:t>
            </a:r>
            <a:r>
              <a:rPr lang="en-US" sz="1200" kern="1200" dirty="0" err="1" smtClean="0">
                <a:solidFill>
                  <a:schemeClr val="tx1"/>
                </a:solidFill>
                <a:effectLst/>
                <a:latin typeface="+mn-lt"/>
                <a:ea typeface="+mn-ea"/>
                <a:cs typeface="+mn-cs"/>
              </a:rPr>
              <a:t>ImageButton</a:t>
            </a:r>
            <a:r>
              <a:rPr lang="en-US" sz="1200" kern="1200" dirty="0" smtClean="0">
                <a:solidFill>
                  <a:schemeClr val="tx1"/>
                </a:solidFill>
                <a:effectLst/>
                <a:latin typeface="+mn-lt"/>
                <a:ea typeface="+mn-ea"/>
                <a:cs typeface="+mn-cs"/>
              </a:rPr>
              <a:t>&gt; element. You use the </a:t>
            </a:r>
            <a:r>
              <a:rPr lang="en-US" sz="1200" kern="1200" dirty="0" err="1" smtClean="0">
                <a:solidFill>
                  <a:schemeClr val="tx1"/>
                </a:solidFill>
                <a:effectLst/>
                <a:latin typeface="+mn-lt"/>
                <a:ea typeface="+mn-ea"/>
                <a:cs typeface="+mn-cs"/>
              </a:rPr>
              <a:t>android:src</a:t>
            </a:r>
            <a:r>
              <a:rPr lang="en-US" sz="1200" kern="1200" dirty="0" smtClean="0">
                <a:solidFill>
                  <a:schemeClr val="tx1"/>
                </a:solidFill>
                <a:effectLst/>
                <a:latin typeface="+mn-lt"/>
                <a:ea typeface="+mn-ea"/>
                <a:cs typeface="+mn-cs"/>
              </a:rPr>
              <a:t> attribute to say what image you want the image button to display: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it in your activity code</a:t>
            </a:r>
          </a:p>
          <a:p>
            <a:r>
              <a:rPr lang="en-US" sz="1200" kern="1200" dirty="0" smtClean="0">
                <a:solidFill>
                  <a:schemeClr val="tx1"/>
                </a:solidFill>
                <a:effectLst/>
                <a:latin typeface="+mn-lt"/>
                <a:ea typeface="+mn-ea"/>
                <a:cs typeface="+mn-cs"/>
              </a:rPr>
              <a:t>You get the image button to respond to the user clicking it by using the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 attribute in the layout XML, and setting it to the name of the method you want to call in your activity code: </a:t>
            </a:r>
            <a:r>
              <a:rPr lang="en-US" sz="1200" kern="1200" dirty="0" err="1" smtClean="0">
                <a:solidFill>
                  <a:schemeClr val="tx1"/>
                </a:solidFill>
                <a:effectLst/>
                <a:latin typeface="+mn-lt"/>
                <a:ea typeface="+mn-ea"/>
                <a:cs typeface="+mn-cs"/>
              </a:rPr>
              <a:t>android:onClick</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onButtonClicked</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54</a:t>
            </a:fld>
            <a:endParaRPr lang="en-US"/>
          </a:p>
        </p:txBody>
      </p:sp>
    </p:spTree>
    <p:extLst>
      <p:ext uri="{BB962C8B-B14F-4D97-AF65-F5344CB8AC3E}">
        <p14:creationId xmlns:p14="http://schemas.microsoft.com/office/powerpoint/2010/main" val="1528177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Scroll views</a:t>
            </a:r>
          </a:p>
          <a:p>
            <a:r>
              <a:rPr lang="en-US" sz="1200" kern="1200" dirty="0" smtClean="0">
                <a:solidFill>
                  <a:schemeClr val="tx1"/>
                </a:solidFill>
                <a:effectLst/>
                <a:latin typeface="+mn-lt"/>
                <a:ea typeface="+mn-ea"/>
                <a:cs typeface="+mn-cs"/>
              </a:rPr>
              <a:t>If you add lots of views to your layouts, you may have problems on devices with smaller screens—most layouts don’t come with scrollbars to allow you to scroll down the page. </a:t>
            </a:r>
          </a:p>
          <a:p>
            <a:r>
              <a:rPr lang="en-US" sz="1200" kern="1200" dirty="0" smtClean="0">
                <a:solidFill>
                  <a:schemeClr val="tx1"/>
                </a:solidFill>
                <a:effectLst/>
                <a:latin typeface="+mn-lt"/>
                <a:ea typeface="+mn-ea"/>
                <a:cs typeface="+mn-cs"/>
              </a:rPr>
              <a:t>As an example, when we added seven large buttons to a linear layout, we couldn’t see all of them.</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2059760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add a vertical scrollbar to your layout, you surround your existing layout with a &lt;</a:t>
            </a:r>
            <a:r>
              <a:rPr lang="en-US" sz="1200" kern="1200" dirty="0" err="1" smtClean="0">
                <a:solidFill>
                  <a:schemeClr val="tx1"/>
                </a:solidFill>
                <a:effectLst/>
                <a:latin typeface="+mn-lt"/>
                <a:ea typeface="+mn-ea"/>
                <a:cs typeface="+mn-cs"/>
              </a:rPr>
              <a:t>ScrollView</a:t>
            </a:r>
            <a:r>
              <a:rPr lang="en-US" sz="1200" kern="1200" dirty="0" smtClean="0">
                <a:solidFill>
                  <a:schemeClr val="tx1"/>
                </a:solidFill>
                <a:effectLst/>
                <a:latin typeface="+mn-lt"/>
                <a:ea typeface="+mn-ea"/>
                <a:cs typeface="+mn-cs"/>
              </a:rPr>
              <a:t>&gt; element like this:</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56</a:t>
            </a:fld>
            <a:endParaRPr lang="en-US"/>
          </a:p>
        </p:txBody>
      </p:sp>
    </p:spTree>
    <p:extLst>
      <p:ext uri="{BB962C8B-B14F-4D97-AF65-F5344CB8AC3E}">
        <p14:creationId xmlns:p14="http://schemas.microsoft.com/office/powerpoint/2010/main" val="230432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add a horizontal scrollbar to your layout, wrap your existing layout inside a &lt;</a:t>
            </a:r>
            <a:r>
              <a:rPr lang="en-US" sz="1200" kern="1200" dirty="0" err="1" smtClean="0">
                <a:solidFill>
                  <a:schemeClr val="tx1"/>
                </a:solidFill>
                <a:effectLst/>
                <a:latin typeface="+mn-lt"/>
                <a:ea typeface="+mn-ea"/>
                <a:cs typeface="+mn-cs"/>
              </a:rPr>
              <a:t>HorizontalScrollView</a:t>
            </a:r>
            <a:r>
              <a:rPr lang="en-US" sz="1200" kern="1200" dirty="0" smtClean="0">
                <a:solidFill>
                  <a:schemeClr val="tx1"/>
                </a:solidFill>
                <a:effectLst/>
                <a:latin typeface="+mn-lt"/>
                <a:ea typeface="+mn-ea"/>
                <a:cs typeface="+mn-cs"/>
              </a:rPr>
              <a:t>&gt; element instead.</a:t>
            </a:r>
          </a:p>
        </p:txBody>
      </p:sp>
      <p:sp>
        <p:nvSpPr>
          <p:cNvPr id="4" name="Slide Number Placeholder 3"/>
          <p:cNvSpPr>
            <a:spLocks noGrp="1"/>
          </p:cNvSpPr>
          <p:nvPr>
            <p:ph type="sldNum" sz="quarter" idx="10"/>
          </p:nvPr>
        </p:nvSpPr>
        <p:spPr/>
        <p:txBody>
          <a:bodyPr/>
          <a:lstStyle/>
          <a:p>
            <a:fld id="{82869989-EB00-4EE7-BCB5-25BDC5BB29F8}" type="slidenum">
              <a:rPr lang="en-US" smtClean="0"/>
              <a:t>57</a:t>
            </a:fld>
            <a:endParaRPr lang="en-US"/>
          </a:p>
        </p:txBody>
      </p:sp>
    </p:spTree>
    <p:extLst>
      <p:ext uri="{BB962C8B-B14F-4D97-AF65-F5344CB8AC3E}">
        <p14:creationId xmlns:p14="http://schemas.microsoft.com/office/powerpoint/2010/main" val="774349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Toasts</a:t>
            </a:r>
          </a:p>
          <a:p>
            <a:r>
              <a:rPr lang="en-US" sz="1200" kern="1200" dirty="0" smtClean="0">
                <a:solidFill>
                  <a:schemeClr val="tx1"/>
                </a:solidFill>
                <a:effectLst/>
                <a:latin typeface="+mn-lt"/>
                <a:ea typeface="+mn-ea"/>
                <a:cs typeface="+mn-cs"/>
              </a:rPr>
              <a:t>There’s one final widget we want to show you in this chapter: a toast. </a:t>
            </a:r>
          </a:p>
          <a:p>
            <a:r>
              <a:rPr lang="en-US" sz="1200" kern="1200" dirty="0" smtClean="0">
                <a:solidFill>
                  <a:schemeClr val="tx1"/>
                </a:solidFill>
                <a:effectLst/>
                <a:latin typeface="+mn-lt"/>
                <a:ea typeface="+mn-ea"/>
                <a:cs typeface="+mn-cs"/>
              </a:rPr>
              <a:t>A toast is a simple pop-up message you can display on the screen.</a:t>
            </a:r>
          </a:p>
          <a:p>
            <a:r>
              <a:rPr lang="en-US" sz="1200" kern="1200" dirty="0" smtClean="0">
                <a:solidFill>
                  <a:schemeClr val="tx1"/>
                </a:solidFill>
                <a:effectLst/>
                <a:latin typeface="+mn-lt"/>
                <a:ea typeface="+mn-ea"/>
                <a:cs typeface="+mn-cs"/>
              </a:rPr>
              <a:t>Toasts are purely informative, as the user can’t interact with them. While a toast is displayed, the activity stays visible and interactive. The toast automatically disappears when it times out</a:t>
            </a:r>
          </a:p>
        </p:txBody>
      </p:sp>
      <p:sp>
        <p:nvSpPr>
          <p:cNvPr id="4" name="Slide Number Placeholder 3"/>
          <p:cNvSpPr>
            <a:spLocks noGrp="1"/>
          </p:cNvSpPr>
          <p:nvPr>
            <p:ph type="sldNum" sz="quarter" idx="10"/>
          </p:nvPr>
        </p:nvSpPr>
        <p:spPr/>
        <p:txBody>
          <a:bodyPr/>
          <a:lstStyle/>
          <a:p>
            <a:fld id="{82869989-EB00-4EE7-BCB5-25BDC5BB29F8}" type="slidenum">
              <a:rPr lang="en-US" smtClean="0"/>
              <a:t>58</a:t>
            </a:fld>
            <a:endParaRPr lang="en-US"/>
          </a:p>
        </p:txBody>
      </p:sp>
    </p:spTree>
    <p:extLst>
      <p:ext uri="{BB962C8B-B14F-4D97-AF65-F5344CB8AC3E}">
        <p14:creationId xmlns:p14="http://schemas.microsoft.com/office/powerpoint/2010/main" val="445455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it in your activity code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create a toast using activity code only. You can’t define one in your layout. To create a toast, you call the </a:t>
            </a:r>
            <a:r>
              <a:rPr lang="en-US" sz="1200" kern="1200" dirty="0" err="1" smtClean="0">
                <a:solidFill>
                  <a:schemeClr val="tx1"/>
                </a:solidFill>
                <a:effectLst/>
                <a:latin typeface="+mn-lt"/>
                <a:ea typeface="+mn-ea"/>
                <a:cs typeface="+mn-cs"/>
              </a:rPr>
              <a:t>Toast.makeText</a:t>
            </a:r>
            <a:r>
              <a:rPr lang="en-US" sz="1200" kern="1200" dirty="0" smtClean="0">
                <a:solidFill>
                  <a:schemeClr val="tx1"/>
                </a:solidFill>
                <a:effectLst/>
                <a:latin typeface="+mn-lt"/>
                <a:ea typeface="+mn-ea"/>
                <a:cs typeface="+mn-cs"/>
              </a:rPr>
              <a:t>() method, and pass it three parameters: a Context (usually this for the current activity), a </a:t>
            </a:r>
            <a:r>
              <a:rPr lang="en-US" sz="1200" kern="1200" dirty="0" err="1" smtClean="0">
                <a:solidFill>
                  <a:schemeClr val="tx1"/>
                </a:solidFill>
                <a:effectLst/>
                <a:latin typeface="+mn-lt"/>
                <a:ea typeface="+mn-ea"/>
                <a:cs typeface="+mn-cs"/>
              </a:rPr>
              <a:t>CharSequence</a:t>
            </a:r>
            <a:r>
              <a:rPr lang="en-US" sz="1200" kern="1200" dirty="0" smtClean="0">
                <a:solidFill>
                  <a:schemeClr val="tx1"/>
                </a:solidFill>
                <a:effectLst/>
                <a:latin typeface="+mn-lt"/>
                <a:ea typeface="+mn-ea"/>
                <a:cs typeface="+mn-cs"/>
              </a:rPr>
              <a:t> that’s the message you want to display, and an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duration. Once you’ve created the toast, you call its show() method to display </a:t>
            </a:r>
            <a:r>
              <a:rPr lang="en-US" sz="1200" kern="1200" dirty="0" err="1" smtClean="0">
                <a:solidFill>
                  <a:schemeClr val="tx1"/>
                </a:solidFill>
                <a:effectLst/>
                <a:latin typeface="+mn-lt"/>
                <a:ea typeface="+mn-ea"/>
                <a:cs typeface="+mn-cs"/>
              </a:rPr>
              <a:t>it.Here’s</a:t>
            </a:r>
            <a:r>
              <a:rPr lang="en-US" sz="1200" kern="1200" dirty="0" smtClean="0">
                <a:solidFill>
                  <a:schemeClr val="tx1"/>
                </a:solidFill>
                <a:effectLst/>
                <a:latin typeface="+mn-lt"/>
                <a:ea typeface="+mn-ea"/>
                <a:cs typeface="+mn-cs"/>
              </a:rPr>
              <a:t> the code you would use to create a toast that appears on screen for a short duration:</a:t>
            </a:r>
          </a:p>
        </p:txBody>
      </p:sp>
      <p:sp>
        <p:nvSpPr>
          <p:cNvPr id="4" name="Slide Number Placeholder 3"/>
          <p:cNvSpPr>
            <a:spLocks noGrp="1"/>
          </p:cNvSpPr>
          <p:nvPr>
            <p:ph type="sldNum" sz="quarter" idx="10"/>
          </p:nvPr>
        </p:nvSpPr>
        <p:spPr/>
        <p:txBody>
          <a:bodyPr/>
          <a:lstStyle/>
          <a:p>
            <a:fld id="{82869989-EB00-4EE7-BCB5-25BDC5BB29F8}" type="slidenum">
              <a:rPr lang="en-US" smtClean="0"/>
              <a:t>59</a:t>
            </a:fld>
            <a:endParaRPr lang="en-US"/>
          </a:p>
        </p:txBody>
      </p:sp>
    </p:spTree>
    <p:extLst>
      <p:ext uri="{BB962C8B-B14F-4D97-AF65-F5344CB8AC3E}">
        <p14:creationId xmlns:p14="http://schemas.microsoft.com/office/powerpoint/2010/main" val="211628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When you define a linear layout, you add views to the layout in the order in which you want them to appear. So if you want a text view to appear above a button, you </a:t>
            </a:r>
            <a:r>
              <a:rPr lang="en-US" sz="1200" b="0" i="1" kern="1200" dirty="0" smtClean="0">
                <a:solidFill>
                  <a:schemeClr val="tx1"/>
                </a:solidFill>
                <a:effectLst/>
                <a:latin typeface="+mn-lt"/>
                <a:ea typeface="+mn-ea"/>
                <a:cs typeface="+mn-cs"/>
              </a:rPr>
              <a:t>must</a:t>
            </a:r>
            <a:r>
              <a:rPr lang="en-US" sz="1200" b="0" i="0" kern="1200" dirty="0" smtClean="0">
                <a:solidFill>
                  <a:schemeClr val="tx1"/>
                </a:solidFill>
                <a:effectLst/>
                <a:latin typeface="+mn-lt"/>
                <a:ea typeface="+mn-ea"/>
                <a:cs typeface="+mn-cs"/>
              </a:rPr>
              <a:t> define the text view first: With a linear layout, you only need to give your views IDs if you’re explicitly going to refer to them in your activity code. This is because the linear layout figures out where each view should be positioned based on the order in which they appear in the XML. Views don’t need to refer to other views in order to specify where they should be positioned.</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306814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60</a:t>
            </a:fld>
            <a:endParaRPr lang="en-US"/>
          </a:p>
        </p:txBody>
      </p:sp>
    </p:spTree>
    <p:extLst>
      <p:ext uri="{BB962C8B-B14F-4D97-AF65-F5344CB8AC3E}">
        <p14:creationId xmlns:p14="http://schemas.microsoft.com/office/powerpoint/2010/main" val="1323391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61</a:t>
            </a:fld>
            <a:endParaRPr lang="en-US"/>
          </a:p>
        </p:txBody>
      </p:sp>
    </p:spTree>
    <p:extLst>
      <p:ext uri="{BB962C8B-B14F-4D97-AF65-F5344CB8AC3E}">
        <p14:creationId xmlns:p14="http://schemas.microsoft.com/office/powerpoint/2010/main" val="595029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62</a:t>
            </a:fld>
            <a:endParaRPr lang="en-US"/>
          </a:p>
        </p:txBody>
      </p:sp>
    </p:spTree>
    <p:extLst>
      <p:ext uri="{BB962C8B-B14F-4D97-AF65-F5344CB8AC3E}">
        <p14:creationId xmlns:p14="http://schemas.microsoft.com/office/powerpoint/2010/main" val="179345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android:layout_width</a:t>
            </a:r>
            <a:r>
              <a:rPr lang="en-US" sz="1200" b="1"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android:layout_height</a:t>
            </a:r>
            <a:r>
              <a:rPr lang="en-US" sz="1200" b="1" i="0" kern="1200" dirty="0" smtClean="0">
                <a:solidFill>
                  <a:schemeClr val="tx1"/>
                </a:solidFill>
                <a:effectLst/>
                <a:latin typeface="+mn-lt"/>
                <a:ea typeface="+mn-ea"/>
                <a:cs typeface="+mn-cs"/>
              </a:rPr>
              <a:t> are mandatory attributes for all views, no matter which layout you use.</a:t>
            </a:r>
            <a:endParaRPr lang="en-US" sz="1200" b="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err="1" smtClean="0"/>
              <a:t>ndroid:layout_width</a:t>
            </a:r>
            <a:r>
              <a:rPr lang="en-US" dirty="0" smtClean="0"/>
              <a:t>="</a:t>
            </a:r>
            <a:r>
              <a:rPr lang="en-US" dirty="0" err="1" smtClean="0"/>
              <a:t>wrap_content"</a:t>
            </a:r>
            <a:r>
              <a:rPr lang="en-US" sz="1200" b="0" i="0" kern="1200" dirty="0" err="1" smtClean="0">
                <a:solidFill>
                  <a:schemeClr val="tx1"/>
                </a:solidFill>
                <a:effectLst/>
                <a:latin typeface="+mn-lt"/>
                <a:ea typeface="+mn-ea"/>
                <a:cs typeface="+mn-cs"/>
              </a:rPr>
              <a:t>means</a:t>
            </a:r>
            <a:r>
              <a:rPr lang="en-US" sz="1200" b="0" i="0" kern="1200" dirty="0" smtClean="0">
                <a:solidFill>
                  <a:schemeClr val="tx1"/>
                </a:solidFill>
                <a:effectLst/>
                <a:latin typeface="+mn-lt"/>
                <a:ea typeface="+mn-ea"/>
                <a:cs typeface="+mn-cs"/>
              </a:rPr>
              <a:t> that you want the view to be just wide enough for its content to fit inside it—for example, the text displayed on a button or in a text view. </a:t>
            </a:r>
          </a:p>
          <a:p>
            <a:endParaRPr lang="en-US" baseline="0" dirty="0" smtClean="0"/>
          </a:p>
          <a:p>
            <a:r>
              <a:rPr lang="en-US" baseline="0" dirty="0" smtClean="0"/>
              <a:t>The </a:t>
            </a:r>
            <a:r>
              <a:rPr lang="en-US" baseline="0" dirty="0" err="1" smtClean="0"/>
              <a:t>code:android:layout_width</a:t>
            </a:r>
            <a:r>
              <a:rPr lang="en-US" baseline="0" dirty="0" smtClean="0"/>
              <a:t>="</a:t>
            </a:r>
            <a:r>
              <a:rPr lang="en-US" baseline="0" dirty="0" err="1" smtClean="0"/>
              <a:t>match_parent"means</a:t>
            </a:r>
            <a:r>
              <a:rPr lang="en-US" baseline="0" dirty="0" smtClean="0"/>
              <a:t> that you want the view to be as wide as the parent layout.</a:t>
            </a:r>
          </a:p>
          <a:p>
            <a:endParaRPr lang="en-US" baseline="0" dirty="0" smtClean="0"/>
          </a:p>
          <a:p>
            <a:r>
              <a:rPr lang="en-US" baseline="0" dirty="0" smtClean="0"/>
              <a:t>They can take the values </a:t>
            </a:r>
            <a:r>
              <a:rPr lang="en-US" baseline="0" dirty="0" err="1" smtClean="0"/>
              <a:t>wrap_content</a:t>
            </a:r>
            <a:r>
              <a:rPr lang="en-US" baseline="0" dirty="0" smtClean="0"/>
              <a:t>, </a:t>
            </a:r>
            <a:r>
              <a:rPr lang="en-US" baseline="0" dirty="0" err="1" smtClean="0"/>
              <a:t>match_parent</a:t>
            </a:r>
            <a:r>
              <a:rPr lang="en-US" baseline="0" dirty="0" smtClean="0"/>
              <a:t>, or a specific dimension value such as 16dp.</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8101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tweak your layouts appearance using some more of its attributes. To show you how this works, we’re going to transform a basic linear layout.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layout is composed of two editable text fields and a button. To start with, these text fields are simply displayed vertically on the screen like this:</a:t>
            </a:r>
          </a:p>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57897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linear layout contains two editable text fields and a button. The button is labeled “Send”, and the editable text fields contain hint text values of “To” and “</a:t>
            </a:r>
            <a:r>
              <a:rPr lang="en-US" sz="1200" b="0" i="0" kern="1200" dirty="0" err="1" smtClean="0">
                <a:solidFill>
                  <a:schemeClr val="tx1"/>
                </a:solidFill>
                <a:effectLst/>
                <a:latin typeface="+mn-lt"/>
                <a:ea typeface="+mn-ea"/>
                <a:cs typeface="+mn-cs"/>
              </a:rPr>
              <a:t>Message”.Hint</a:t>
            </a:r>
            <a:r>
              <a:rPr lang="en-US" sz="1200" b="0" i="0" kern="1200" dirty="0" smtClean="0">
                <a:solidFill>
                  <a:schemeClr val="tx1"/>
                </a:solidFill>
                <a:effectLst/>
                <a:latin typeface="+mn-lt"/>
                <a:ea typeface="+mn-ea"/>
                <a:cs typeface="+mn-cs"/>
              </a:rPr>
              <a:t> text in an editable text field is text that’s displayed when the text field is empty. It’s used to give users a hint as to what sort of text they should enter. You define hint text using the </a:t>
            </a:r>
            <a:r>
              <a:rPr lang="en-US" sz="1200" b="0" i="0" kern="1200" dirty="0" err="1" smtClean="0">
                <a:solidFill>
                  <a:schemeClr val="tx1"/>
                </a:solidFill>
                <a:effectLst/>
                <a:latin typeface="+mn-lt"/>
                <a:ea typeface="+mn-ea"/>
                <a:cs typeface="+mn-cs"/>
              </a:rPr>
              <a:t>android:hint</a:t>
            </a:r>
            <a:r>
              <a:rPr lang="en-US" sz="1200" b="0" i="0" kern="1200" dirty="0" smtClean="0">
                <a:solidFill>
                  <a:schemeClr val="tx1"/>
                </a:solidFill>
                <a:effectLst/>
                <a:latin typeface="+mn-lt"/>
                <a:ea typeface="+mn-ea"/>
                <a:cs typeface="+mn-cs"/>
              </a:rPr>
              <a:t> attribute:</a:t>
            </a:r>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14057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9/7/16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9/7/16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9/7/16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9/7/16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9/7/16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9/7/16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9/7/16</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9/7/16</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9/7/16</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tiff"/><Relationship Id="rId5"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png"/><Relationship Id="rId6"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tiff"/><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0.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2.tiff"/></Relationships>
</file>

<file path=ppt/slides/_rels/slide58.xml.rels><?xml version="1.0" encoding="UTF-8" standalone="yes"?>
<Relationships xmlns="http://schemas.openxmlformats.org/package/2006/relationships"><Relationship Id="rId3" Type="http://schemas.openxmlformats.org/officeDocument/2006/relationships/image" Target="../media/image83.tiff"/><Relationship Id="rId4" Type="http://schemas.openxmlformats.org/officeDocument/2006/relationships/image" Target="../media/image84.tiff"/><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Android apps – Week </a:t>
            </a:r>
            <a:r>
              <a:rPr lang="en-US" dirty="0" smtClean="0"/>
              <a:t>3b</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2843-201710_MCS4993_M:Topics </a:t>
            </a:r>
            <a:r>
              <a:rPr lang="en-US" dirty="0"/>
              <a:t>in </a:t>
            </a:r>
            <a:r>
              <a:rPr lang="en-US" dirty="0" smtClean="0"/>
              <a:t>MA/CS</a:t>
            </a:r>
          </a:p>
          <a:p>
            <a:r>
              <a:rPr lang="en-US" dirty="0" smtClean="0"/>
              <a:t>2843-201710_MCS5993_M:Topics in Computer Science</a:t>
            </a:r>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a:t>
            </a:r>
            <a:r>
              <a:rPr lang="en-US" dirty="0" smtClean="0"/>
              <a:t>5 </a:t>
            </a:r>
            <a:r>
              <a:rPr lang="en-US" dirty="0" smtClean="0"/>
              <a:t>–  </a:t>
            </a:r>
            <a:br>
              <a:rPr lang="en-US" dirty="0" smtClean="0"/>
            </a:br>
            <a:r>
              <a:rPr lang="en-US" dirty="0" smtClean="0"/>
              <a:t>Linear </a:t>
            </a:r>
            <a:br>
              <a:rPr lang="en-US" dirty="0" smtClean="0"/>
            </a:br>
            <a:r>
              <a:rPr lang="en-US" dirty="0" smtClean="0"/>
              <a:t>Layout </a:t>
            </a:r>
            <a:endParaRPr lang="en-US" dirty="0"/>
          </a:p>
        </p:txBody>
      </p:sp>
      <p:pic>
        <p:nvPicPr>
          <p:cNvPr id="3" name="Picture 2"/>
          <p:cNvPicPr>
            <a:picLocks noChangeAspect="1"/>
          </p:cNvPicPr>
          <p:nvPr/>
        </p:nvPicPr>
        <p:blipFill>
          <a:blip r:embed="rId3"/>
          <a:stretch>
            <a:fillRect/>
          </a:stretch>
        </p:blipFill>
        <p:spPr>
          <a:xfrm>
            <a:off x="4978400" y="134471"/>
            <a:ext cx="7213600" cy="6553200"/>
          </a:xfrm>
          <a:prstGeom prst="rect">
            <a:avLst/>
          </a:prstGeom>
        </p:spPr>
      </p:pic>
      <p:sp>
        <p:nvSpPr>
          <p:cNvPr id="4" name="Rectangle 3"/>
          <p:cNvSpPr/>
          <p:nvPr/>
        </p:nvSpPr>
        <p:spPr>
          <a:xfrm>
            <a:off x="393895" y="3193366"/>
            <a:ext cx="7456752" cy="369332"/>
          </a:xfrm>
          <a:prstGeom prst="rect">
            <a:avLst/>
          </a:prstGeom>
        </p:spPr>
        <p:txBody>
          <a:bodyPr wrap="square">
            <a:spAutoFit/>
          </a:bodyPr>
          <a:lstStyle/>
          <a:p>
            <a:r>
              <a:rPr lang="en-US" dirty="0" err="1"/>
              <a:t>android:layout_weight</a:t>
            </a:r>
            <a:r>
              <a:rPr lang="en-US" dirty="0"/>
              <a:t>="number"</a:t>
            </a:r>
          </a:p>
        </p:txBody>
      </p:sp>
    </p:spTree>
    <p:extLst>
      <p:ext uri="{BB962C8B-B14F-4D97-AF65-F5344CB8AC3E}">
        <p14:creationId xmlns:p14="http://schemas.microsoft.com/office/powerpoint/2010/main" val="38343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a:t>
            </a:r>
            <a:r>
              <a:rPr lang="en-US" dirty="0"/>
              <a:t> </a:t>
            </a:r>
            <a:r>
              <a:rPr lang="en-US" dirty="0" smtClean="0"/>
              <a:t>Layout </a:t>
            </a:r>
            <a:endParaRPr lang="en-US" dirty="0"/>
          </a:p>
        </p:txBody>
      </p:sp>
      <p:pic>
        <p:nvPicPr>
          <p:cNvPr id="2" name="Picture 1"/>
          <p:cNvPicPr>
            <a:picLocks noChangeAspect="1"/>
          </p:cNvPicPr>
          <p:nvPr/>
        </p:nvPicPr>
        <p:blipFill>
          <a:blip r:embed="rId3"/>
          <a:stretch>
            <a:fillRect/>
          </a:stretch>
        </p:blipFill>
        <p:spPr>
          <a:xfrm>
            <a:off x="698500" y="752316"/>
            <a:ext cx="10795000" cy="5321300"/>
          </a:xfrm>
          <a:prstGeom prst="rect">
            <a:avLst/>
          </a:prstGeom>
        </p:spPr>
      </p:pic>
    </p:spTree>
    <p:extLst>
      <p:ext uri="{BB962C8B-B14F-4D97-AF65-F5344CB8AC3E}">
        <p14:creationId xmlns:p14="http://schemas.microsoft.com/office/powerpoint/2010/main" val="50610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3" name="Picture 2"/>
          <p:cNvPicPr>
            <a:picLocks noChangeAspect="1"/>
          </p:cNvPicPr>
          <p:nvPr/>
        </p:nvPicPr>
        <p:blipFill>
          <a:blip r:embed="rId3"/>
          <a:stretch>
            <a:fillRect/>
          </a:stretch>
        </p:blipFill>
        <p:spPr>
          <a:xfrm>
            <a:off x="5232400" y="503853"/>
            <a:ext cx="6959600" cy="5422900"/>
          </a:xfrm>
          <a:prstGeom prst="rect">
            <a:avLst/>
          </a:prstGeom>
        </p:spPr>
      </p:pic>
    </p:spTree>
    <p:extLst>
      <p:ext uri="{BB962C8B-B14F-4D97-AF65-F5344CB8AC3E}">
        <p14:creationId xmlns:p14="http://schemas.microsoft.com/office/powerpoint/2010/main" val="13945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71" y="1822824"/>
            <a:ext cx="5207000" cy="4216400"/>
          </a:xfrm>
          <a:prstGeom prst="rect">
            <a:avLst/>
          </a:prstGeom>
        </p:spPr>
      </p:pic>
      <p:pic>
        <p:nvPicPr>
          <p:cNvPr id="5" name="Picture 4"/>
          <p:cNvPicPr>
            <a:picLocks noChangeAspect="1"/>
          </p:cNvPicPr>
          <p:nvPr/>
        </p:nvPicPr>
        <p:blipFill>
          <a:blip r:embed="rId4"/>
          <a:stretch>
            <a:fillRect/>
          </a:stretch>
        </p:blipFill>
        <p:spPr>
          <a:xfrm>
            <a:off x="7716370" y="171450"/>
            <a:ext cx="4038600" cy="6515100"/>
          </a:xfrm>
          <a:prstGeom prst="rect">
            <a:avLst/>
          </a:prstGeom>
        </p:spPr>
      </p:pic>
    </p:spTree>
    <p:extLst>
      <p:ext uri="{BB962C8B-B14F-4D97-AF65-F5344CB8AC3E}">
        <p14:creationId xmlns:p14="http://schemas.microsoft.com/office/powerpoint/2010/main" val="176372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2" name="Picture 1"/>
          <p:cNvPicPr>
            <a:picLocks noChangeAspect="1"/>
          </p:cNvPicPr>
          <p:nvPr/>
        </p:nvPicPr>
        <p:blipFill>
          <a:blip r:embed="rId3"/>
          <a:stretch>
            <a:fillRect/>
          </a:stretch>
        </p:blipFill>
        <p:spPr>
          <a:xfrm>
            <a:off x="8257242" y="503853"/>
            <a:ext cx="3530600" cy="5689600"/>
          </a:xfrm>
          <a:prstGeom prst="rect">
            <a:avLst/>
          </a:prstGeom>
        </p:spPr>
      </p:pic>
      <p:sp>
        <p:nvSpPr>
          <p:cNvPr id="7" name="Rectangle 6"/>
          <p:cNvSpPr/>
          <p:nvPr/>
        </p:nvSpPr>
        <p:spPr>
          <a:xfrm>
            <a:off x="1857080" y="2688521"/>
            <a:ext cx="4328567" cy="523220"/>
          </a:xfrm>
          <a:prstGeom prst="rect">
            <a:avLst/>
          </a:prstGeom>
        </p:spPr>
        <p:txBody>
          <a:bodyPr wrap="square">
            <a:spAutoFit/>
          </a:bodyPr>
          <a:lstStyle/>
          <a:p>
            <a:r>
              <a:rPr lang="en-US" sz="2800" b="1" dirty="0" err="1">
                <a:latin typeface="Ubuntu Mono Bold" charset="0"/>
              </a:rPr>
              <a:t>android:gravity</a:t>
            </a:r>
            <a:r>
              <a:rPr lang="en-US" sz="2800" b="1" dirty="0">
                <a:latin typeface="Ubuntu Mono Bold" charset="0"/>
              </a:rPr>
              <a:t>="top"</a:t>
            </a:r>
            <a:endParaRPr lang="en-US" sz="2800" dirty="0"/>
          </a:p>
        </p:txBody>
      </p:sp>
    </p:spTree>
    <p:extLst>
      <p:ext uri="{BB962C8B-B14F-4D97-AF65-F5344CB8AC3E}">
        <p14:creationId xmlns:p14="http://schemas.microsoft.com/office/powerpoint/2010/main" val="110162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3" name="Picture 2"/>
          <p:cNvPicPr>
            <a:picLocks noChangeAspect="1"/>
          </p:cNvPicPr>
          <p:nvPr/>
        </p:nvPicPr>
        <p:blipFill>
          <a:blip r:embed="rId3"/>
          <a:stretch>
            <a:fillRect/>
          </a:stretch>
        </p:blipFill>
        <p:spPr>
          <a:xfrm>
            <a:off x="101600" y="2150091"/>
            <a:ext cx="8077200" cy="2857500"/>
          </a:xfrm>
          <a:prstGeom prst="rect">
            <a:avLst/>
          </a:prstGeom>
        </p:spPr>
      </p:pic>
      <p:pic>
        <p:nvPicPr>
          <p:cNvPr id="4" name="Picture 3"/>
          <p:cNvPicPr>
            <a:picLocks noChangeAspect="1"/>
          </p:cNvPicPr>
          <p:nvPr/>
        </p:nvPicPr>
        <p:blipFill>
          <a:blip r:embed="rId4"/>
          <a:stretch>
            <a:fillRect/>
          </a:stretch>
        </p:blipFill>
        <p:spPr>
          <a:xfrm>
            <a:off x="8358094" y="346691"/>
            <a:ext cx="4013200" cy="6464300"/>
          </a:xfrm>
          <a:prstGeom prst="rect">
            <a:avLst/>
          </a:prstGeom>
        </p:spPr>
      </p:pic>
    </p:spTree>
    <p:extLst>
      <p:ext uri="{BB962C8B-B14F-4D97-AF65-F5344CB8AC3E}">
        <p14:creationId xmlns:p14="http://schemas.microsoft.com/office/powerpoint/2010/main" val="6372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0593094"/>
              </p:ext>
            </p:extLst>
          </p:nvPr>
        </p:nvGraphicFramePr>
        <p:xfrm>
          <a:off x="418352" y="343148"/>
          <a:ext cx="10859248" cy="5654040"/>
        </p:xfrm>
        <a:graphic>
          <a:graphicData uri="http://schemas.openxmlformats.org/drawingml/2006/table">
            <a:tbl>
              <a:tblPr firstRow="1" bandRow="1">
                <a:tableStyleId>{69012ECD-51FC-41F1-AA8D-1B2483CD663E}</a:tableStyleId>
              </a:tblPr>
              <a:tblGrid>
                <a:gridCol w="3759201"/>
                <a:gridCol w="7100047"/>
              </a:tblGrid>
              <a:tr h="370840">
                <a:tc>
                  <a:txBody>
                    <a:bodyPr/>
                    <a:lstStyle/>
                    <a:p>
                      <a:pPr algn="l" fontAlgn="base"/>
                      <a:r>
                        <a:rPr lang="en-US" dirty="0" err="1" smtClean="0">
                          <a:effectLst/>
                          <a:latin typeface="inherit" charset="0"/>
                        </a:rPr>
                        <a:t>android:gravity</a:t>
                      </a:r>
                      <a:r>
                        <a:rPr lang="en-US" dirty="0" smtClean="0">
                          <a:effectLst/>
                          <a:latin typeface="inherit" charset="0"/>
                        </a:rPr>
                        <a:t>=“value”</a:t>
                      </a:r>
                      <a:endParaRPr lang="en-US" dirty="0">
                        <a:effectLst/>
                        <a:latin typeface="inherit" charset="0"/>
                      </a:endParaRPr>
                    </a:p>
                  </a:txBody>
                  <a:tcPr/>
                </a:tc>
                <a:tc>
                  <a:txBody>
                    <a:bodyPr/>
                    <a:lstStyle/>
                    <a:p>
                      <a:pPr algn="l" fontAlgn="base"/>
                      <a:r>
                        <a:rPr lang="en-US">
                          <a:effectLst/>
                          <a:latin typeface="inherit" charset="0"/>
                        </a:rPr>
                        <a:t>What it does</a:t>
                      </a:r>
                    </a:p>
                  </a:txBody>
                  <a:tcPr/>
                </a:tc>
              </a:tr>
              <a:tr h="370840">
                <a:tc>
                  <a:txBody>
                    <a:bodyPr/>
                    <a:lstStyle/>
                    <a:p>
                      <a:pPr algn="l" fontAlgn="base"/>
                      <a:r>
                        <a:rPr lang="en-US" b="1" i="0">
                          <a:effectLst/>
                          <a:latin typeface="inherit" charset="0"/>
                        </a:rPr>
                        <a:t>top</a:t>
                      </a:r>
                      <a:endParaRPr lang="en-US">
                        <a:effectLst/>
                        <a:latin typeface="inherit" charset="0"/>
                      </a:endParaRPr>
                    </a:p>
                  </a:txBody>
                  <a:tcPr marL="127000" marR="127000" marT="127000" marB="127000"/>
                </a:tc>
                <a:tc>
                  <a:txBody>
                    <a:bodyPr/>
                    <a:lstStyle/>
                    <a:p>
                      <a:pPr algn="l" fontAlgn="base"/>
                      <a:r>
                        <a:rPr lang="en-US" dirty="0">
                          <a:effectLst/>
                          <a:latin typeface="inherit" charset="0"/>
                        </a:rPr>
                        <a:t>Puts the view’s contents at the top of the view.</a:t>
                      </a:r>
                    </a:p>
                  </a:txBody>
                  <a:tcPr marL="127000" marR="127000" marT="127000" marB="127000"/>
                </a:tc>
              </a:tr>
              <a:tr h="370840">
                <a:tc>
                  <a:txBody>
                    <a:bodyPr/>
                    <a:lstStyle/>
                    <a:p>
                      <a:pPr algn="l" fontAlgn="base"/>
                      <a:r>
                        <a:rPr lang="en-US" b="1" i="0">
                          <a:effectLst/>
                          <a:latin typeface="inherit" charset="0"/>
                        </a:rPr>
                        <a:t>bottom</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view’s contents at the bottom of the view.</a:t>
                      </a:r>
                    </a:p>
                  </a:txBody>
                  <a:tcPr marL="127000" marR="127000" marT="127000" marB="127000"/>
                </a:tc>
              </a:tr>
              <a:tr h="370840">
                <a:tc>
                  <a:txBody>
                    <a:bodyPr/>
                    <a:lstStyle/>
                    <a:p>
                      <a:pPr algn="l" fontAlgn="base"/>
                      <a:r>
                        <a:rPr lang="en-US" b="1" i="0">
                          <a:effectLst/>
                          <a:latin typeface="inherit" charset="0"/>
                        </a:rPr>
                        <a:t>left</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view’s contents at the left of the view.</a:t>
                      </a:r>
                    </a:p>
                  </a:txBody>
                  <a:tcPr marL="127000" marR="127000" marT="127000" marB="127000"/>
                </a:tc>
              </a:tr>
              <a:tr h="370840">
                <a:tc>
                  <a:txBody>
                    <a:bodyPr/>
                    <a:lstStyle/>
                    <a:p>
                      <a:pPr algn="l" fontAlgn="base"/>
                      <a:r>
                        <a:rPr lang="en-US" b="1" i="0">
                          <a:effectLst/>
                          <a:latin typeface="inherit" charset="0"/>
                        </a:rPr>
                        <a:t>right</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view’s contents at the right of the view.</a:t>
                      </a:r>
                    </a:p>
                  </a:txBody>
                  <a:tcPr marL="127000" marR="127000" marT="127000" marB="127000"/>
                </a:tc>
              </a:tr>
              <a:tr h="370840">
                <a:tc>
                  <a:txBody>
                    <a:bodyPr/>
                    <a:lstStyle/>
                    <a:p>
                      <a:pPr algn="l" fontAlgn="base"/>
                      <a:r>
                        <a:rPr lang="en-US" b="1" i="0">
                          <a:effectLst/>
                          <a:latin typeface="inherit" charset="0"/>
                        </a:rPr>
                        <a:t>center_vertical</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view’s contents vertically.</a:t>
                      </a:r>
                    </a:p>
                  </a:txBody>
                  <a:tcPr marL="127000" marR="127000" marT="127000" marB="127000"/>
                </a:tc>
              </a:tr>
              <a:tr h="370840">
                <a:tc>
                  <a:txBody>
                    <a:bodyPr/>
                    <a:lstStyle/>
                    <a:p>
                      <a:pPr algn="l" fontAlgn="base"/>
                      <a:r>
                        <a:rPr lang="en-US" b="1" i="0">
                          <a:effectLst/>
                          <a:latin typeface="inherit" charset="0"/>
                        </a:rPr>
                        <a:t>center_horizontal</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view’s contents horizontally.</a:t>
                      </a:r>
                    </a:p>
                  </a:txBody>
                  <a:tcPr marL="127000" marR="127000" marT="127000" marB="127000"/>
                </a:tc>
              </a:tr>
              <a:tr h="370840">
                <a:tc>
                  <a:txBody>
                    <a:bodyPr/>
                    <a:lstStyle/>
                    <a:p>
                      <a:pPr algn="l" fontAlgn="base"/>
                      <a:r>
                        <a:rPr lang="en-US" b="1" i="0">
                          <a:effectLst/>
                          <a:latin typeface="inherit" charset="0"/>
                        </a:rPr>
                        <a:t>center</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view’s contents vertically and horizontally.</a:t>
                      </a:r>
                    </a:p>
                  </a:txBody>
                  <a:tcPr marL="127000" marR="127000" marT="127000" marB="127000"/>
                </a:tc>
              </a:tr>
              <a:tr h="370840">
                <a:tc>
                  <a:txBody>
                    <a:bodyPr/>
                    <a:lstStyle/>
                    <a:p>
                      <a:pPr algn="l" fontAlgn="base"/>
                      <a:r>
                        <a:rPr lang="en-US" b="1" i="0" dirty="0" err="1">
                          <a:effectLst/>
                          <a:latin typeface="inherit" charset="0"/>
                        </a:rPr>
                        <a:t>fill_vertical</a:t>
                      </a:r>
                      <a:endParaRPr lang="en-US" dirty="0">
                        <a:effectLst/>
                        <a:latin typeface="inherit" charset="0"/>
                      </a:endParaRPr>
                    </a:p>
                  </a:txBody>
                  <a:tcPr marL="127000" marR="127000" marT="127000" marB="127000"/>
                </a:tc>
                <a:tc>
                  <a:txBody>
                    <a:bodyPr/>
                    <a:lstStyle/>
                    <a:p>
                      <a:pPr algn="l" fontAlgn="base"/>
                      <a:r>
                        <a:rPr lang="en-US">
                          <a:effectLst/>
                          <a:latin typeface="inherit" charset="0"/>
                        </a:rPr>
                        <a:t>Make the view’s contents fill the view vertically.</a:t>
                      </a:r>
                    </a:p>
                  </a:txBody>
                  <a:tcPr marL="127000" marR="127000" marT="127000" marB="127000"/>
                </a:tc>
              </a:tr>
              <a:tr h="370840">
                <a:tc>
                  <a:txBody>
                    <a:bodyPr/>
                    <a:lstStyle/>
                    <a:p>
                      <a:pPr algn="l" fontAlgn="base"/>
                      <a:r>
                        <a:rPr lang="en-US" b="1" i="0">
                          <a:effectLst/>
                          <a:latin typeface="inherit" charset="0"/>
                        </a:rPr>
                        <a:t>fill_horizontal</a:t>
                      </a:r>
                      <a:endParaRPr lang="en-US">
                        <a:effectLst/>
                        <a:latin typeface="inherit" charset="0"/>
                      </a:endParaRPr>
                    </a:p>
                  </a:txBody>
                  <a:tcPr marL="127000" marR="127000" marT="127000" marB="127000"/>
                </a:tc>
                <a:tc>
                  <a:txBody>
                    <a:bodyPr/>
                    <a:lstStyle/>
                    <a:p>
                      <a:pPr algn="l" fontAlgn="base"/>
                      <a:r>
                        <a:rPr lang="en-US">
                          <a:effectLst/>
                          <a:latin typeface="inherit" charset="0"/>
                        </a:rPr>
                        <a:t>Make the view’s contents fill the view horizontally.</a:t>
                      </a:r>
                    </a:p>
                  </a:txBody>
                  <a:tcPr marL="127000" marR="127000" marT="127000" marB="127000"/>
                </a:tc>
              </a:tr>
              <a:tr h="370840">
                <a:tc>
                  <a:txBody>
                    <a:bodyPr/>
                    <a:lstStyle/>
                    <a:p>
                      <a:pPr algn="l" fontAlgn="base"/>
                      <a:r>
                        <a:rPr lang="en-US" b="1" i="0" dirty="0">
                          <a:effectLst/>
                          <a:latin typeface="inherit" charset="0"/>
                        </a:rPr>
                        <a:t>fill</a:t>
                      </a:r>
                      <a:endParaRPr lang="en-US" dirty="0">
                        <a:effectLst/>
                        <a:latin typeface="inherit" charset="0"/>
                      </a:endParaRPr>
                    </a:p>
                  </a:txBody>
                  <a:tcPr marL="127000" marR="127000" marT="127000" marB="127000"/>
                </a:tc>
                <a:tc>
                  <a:txBody>
                    <a:bodyPr/>
                    <a:lstStyle/>
                    <a:p>
                      <a:pPr algn="l" fontAlgn="base"/>
                      <a:r>
                        <a:rPr lang="en-US" dirty="0">
                          <a:effectLst/>
                          <a:latin typeface="inherit" charset="0"/>
                        </a:rPr>
                        <a:t>Make the view’s contents fill the view.</a:t>
                      </a:r>
                    </a:p>
                  </a:txBody>
                  <a:tcPr marL="127000" marR="127000" marT="127000" marB="127000"/>
                </a:tc>
              </a:tr>
            </a:tbl>
          </a:graphicData>
        </a:graphic>
      </p:graphicFrame>
    </p:spTree>
    <p:extLst>
      <p:ext uri="{BB962C8B-B14F-4D97-AF65-F5344CB8AC3E}">
        <p14:creationId xmlns:p14="http://schemas.microsoft.com/office/powerpoint/2010/main" val="131775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2" name="Picture 1"/>
          <p:cNvPicPr>
            <a:picLocks noChangeAspect="1"/>
          </p:cNvPicPr>
          <p:nvPr/>
        </p:nvPicPr>
        <p:blipFill>
          <a:blip r:embed="rId3"/>
          <a:stretch>
            <a:fillRect/>
          </a:stretch>
        </p:blipFill>
        <p:spPr>
          <a:xfrm>
            <a:off x="8458200" y="96838"/>
            <a:ext cx="3733800" cy="3098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232211"/>
            <a:ext cx="5105400" cy="2895600"/>
          </a:xfrm>
          <a:prstGeom prst="rect">
            <a:avLst/>
          </a:prstGeom>
        </p:spPr>
      </p:pic>
    </p:spTree>
    <p:extLst>
      <p:ext uri="{BB962C8B-B14F-4D97-AF65-F5344CB8AC3E}">
        <p14:creationId xmlns:p14="http://schemas.microsoft.com/office/powerpoint/2010/main" val="33347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36362310"/>
              </p:ext>
            </p:extLst>
          </p:nvPr>
        </p:nvGraphicFramePr>
        <p:xfrm>
          <a:off x="484094" y="448234"/>
          <a:ext cx="11438965" cy="5648960"/>
        </p:xfrm>
        <a:graphic>
          <a:graphicData uri="http://schemas.openxmlformats.org/drawingml/2006/table">
            <a:tbl>
              <a:tblPr firstRow="1" bandRow="1">
                <a:tableStyleId>{69012ECD-51FC-41F1-AA8D-1B2483CD663E}</a:tableStyleId>
              </a:tblPr>
              <a:tblGrid>
                <a:gridCol w="3791200"/>
                <a:gridCol w="7647765"/>
              </a:tblGrid>
              <a:tr h="355716">
                <a:tc>
                  <a:txBody>
                    <a:bodyPr/>
                    <a:lstStyle/>
                    <a:p>
                      <a:pPr algn="l" fontAlgn="base"/>
                      <a:r>
                        <a:rPr lang="en-US" dirty="0" err="1" smtClean="0">
                          <a:effectLst/>
                          <a:latin typeface="inherit" charset="0"/>
                        </a:rPr>
                        <a:t>android:layout_gravity</a:t>
                      </a:r>
                      <a:r>
                        <a:rPr lang="en-US" dirty="0" smtClean="0">
                          <a:effectLst/>
                          <a:latin typeface="inherit" charset="0"/>
                        </a:rPr>
                        <a:t>=“value”</a:t>
                      </a:r>
                      <a:endParaRPr lang="en-US" dirty="0">
                        <a:effectLst/>
                        <a:latin typeface="inherit" charset="0"/>
                      </a:endParaRPr>
                    </a:p>
                  </a:txBody>
                  <a:tcPr/>
                </a:tc>
                <a:tc>
                  <a:txBody>
                    <a:bodyPr/>
                    <a:lstStyle/>
                    <a:p>
                      <a:pPr algn="l" fontAlgn="base"/>
                      <a:r>
                        <a:rPr lang="en-US">
                          <a:effectLst/>
                          <a:latin typeface="inherit" charset="0"/>
                        </a:rPr>
                        <a:t>What it does</a:t>
                      </a:r>
                    </a:p>
                  </a:txBody>
                  <a:tcPr/>
                </a:tc>
              </a:tr>
              <a:tr h="506773">
                <a:tc>
                  <a:txBody>
                    <a:bodyPr/>
                    <a:lstStyle/>
                    <a:p>
                      <a:pPr algn="l" fontAlgn="base"/>
                      <a:r>
                        <a:rPr lang="en-US" b="1" i="0">
                          <a:effectLst/>
                          <a:latin typeface="inherit" charset="0"/>
                        </a:rPr>
                        <a:t>top, bottom, left, right</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 at the top, bottom, left, or right of its container.</a:t>
                      </a:r>
                    </a:p>
                  </a:txBody>
                  <a:tcPr marL="127000" marR="127000" marT="127000" marB="127000"/>
                </a:tc>
              </a:tr>
              <a:tr h="506773">
                <a:tc>
                  <a:txBody>
                    <a:bodyPr/>
                    <a:lstStyle/>
                    <a:p>
                      <a:pPr algn="l" fontAlgn="base"/>
                      <a:r>
                        <a:rPr lang="en-US" b="1" i="0" dirty="0">
                          <a:effectLst/>
                          <a:latin typeface="inherit" charset="0"/>
                        </a:rPr>
                        <a:t>start, end</a:t>
                      </a:r>
                      <a:endParaRPr lang="en-US" dirty="0">
                        <a:effectLst/>
                        <a:latin typeface="inherit" charset="0"/>
                      </a:endParaRPr>
                    </a:p>
                  </a:txBody>
                  <a:tcPr marL="127000" marR="127000" marT="127000" marB="127000"/>
                </a:tc>
                <a:tc>
                  <a:txBody>
                    <a:bodyPr/>
                    <a:lstStyle/>
                    <a:p>
                      <a:pPr algn="l" fontAlgn="base"/>
                      <a:r>
                        <a:rPr lang="en-US">
                          <a:effectLst/>
                          <a:latin typeface="inherit" charset="0"/>
                        </a:rPr>
                        <a:t>Puts the view at the start or end of its container.</a:t>
                      </a:r>
                    </a:p>
                  </a:txBody>
                  <a:tcPr marL="127000" marR="127000" marT="127000" marB="127000"/>
                </a:tc>
              </a:tr>
              <a:tr h="506773">
                <a:tc>
                  <a:txBody>
                    <a:bodyPr/>
                    <a:lstStyle/>
                    <a:p>
                      <a:pPr algn="l" fontAlgn="base"/>
                      <a:r>
                        <a:rPr lang="en-US" b="1" i="0" dirty="0" err="1">
                          <a:effectLst/>
                          <a:latin typeface="inherit" charset="0"/>
                        </a:rPr>
                        <a:t>center_vertical</a:t>
                      </a:r>
                      <a:r>
                        <a:rPr lang="en-US" b="1" i="0" dirty="0">
                          <a:effectLst/>
                          <a:latin typeface="inherit" charset="0"/>
                        </a:rPr>
                        <a:t>, </a:t>
                      </a:r>
                      <a:r>
                        <a:rPr lang="en-US" b="1" i="0" dirty="0" err="1">
                          <a:effectLst/>
                          <a:latin typeface="inherit" charset="0"/>
                        </a:rPr>
                        <a:t>center_horizontal</a:t>
                      </a:r>
                      <a:endParaRPr lang="en-US" dirty="0">
                        <a:effectLst/>
                        <a:latin typeface="inherit" charset="0"/>
                      </a:endParaRPr>
                    </a:p>
                  </a:txBody>
                  <a:tcPr marL="127000" marR="127000" marT="127000" marB="127000"/>
                </a:tc>
                <a:tc>
                  <a:txBody>
                    <a:bodyPr/>
                    <a:lstStyle/>
                    <a:p>
                      <a:pPr algn="l" fontAlgn="base"/>
                      <a:r>
                        <a:rPr lang="en-US">
                          <a:effectLst/>
                          <a:latin typeface="inherit" charset="0"/>
                        </a:rPr>
                        <a:t>Centers the view vertically or horizontally in its container.</a:t>
                      </a:r>
                    </a:p>
                  </a:txBody>
                  <a:tcPr marL="127000" marR="127000" marT="127000" marB="127000"/>
                </a:tc>
              </a:tr>
              <a:tr h="506773">
                <a:tc>
                  <a:txBody>
                    <a:bodyPr/>
                    <a:lstStyle/>
                    <a:p>
                      <a:pPr algn="l" fontAlgn="base"/>
                      <a:r>
                        <a:rPr lang="en-US" b="1" i="0">
                          <a:effectLst/>
                          <a:latin typeface="inherit" charset="0"/>
                        </a:rPr>
                        <a:t>center</a:t>
                      </a:r>
                      <a:endParaRPr lang="en-US">
                        <a:effectLst/>
                        <a:latin typeface="inherit" charset="0"/>
                      </a:endParaRPr>
                    </a:p>
                  </a:txBody>
                  <a:tcPr marL="127000" marR="127000" marT="127000" marB="127000"/>
                </a:tc>
                <a:tc>
                  <a:txBody>
                    <a:bodyPr/>
                    <a:lstStyle/>
                    <a:p>
                      <a:pPr algn="l" fontAlgn="base"/>
                      <a:r>
                        <a:rPr lang="en-US">
                          <a:effectLst/>
                          <a:latin typeface="inherit" charset="0"/>
                        </a:rPr>
                        <a:t>Centers the view vertically and horizontally in its container.</a:t>
                      </a:r>
                    </a:p>
                  </a:txBody>
                  <a:tcPr marL="127000" marR="127000" marT="127000" marB="127000"/>
                </a:tc>
              </a:tr>
              <a:tr h="506773">
                <a:tc>
                  <a:txBody>
                    <a:bodyPr/>
                    <a:lstStyle/>
                    <a:p>
                      <a:pPr algn="l" fontAlgn="base"/>
                      <a:r>
                        <a:rPr lang="en-US" b="1" i="0">
                          <a:effectLst/>
                          <a:latin typeface="inherit" charset="0"/>
                        </a:rPr>
                        <a:t>fill_vertical, fill_horizontal</a:t>
                      </a:r>
                      <a:endParaRPr lang="en-US">
                        <a:effectLst/>
                        <a:latin typeface="inherit" charset="0"/>
                      </a:endParaRPr>
                    </a:p>
                  </a:txBody>
                  <a:tcPr marL="127000" marR="127000" marT="127000" marB="127000"/>
                </a:tc>
                <a:tc>
                  <a:txBody>
                    <a:bodyPr/>
                    <a:lstStyle/>
                    <a:p>
                      <a:pPr algn="l" fontAlgn="base"/>
                      <a:r>
                        <a:rPr lang="en-US">
                          <a:effectLst/>
                          <a:latin typeface="inherit" charset="0"/>
                        </a:rPr>
                        <a:t>Grow the view so that it fills its container in a vertical or horizontal direction.</a:t>
                      </a:r>
                    </a:p>
                  </a:txBody>
                  <a:tcPr marL="127000" marR="127000" marT="127000" marB="127000"/>
                </a:tc>
              </a:tr>
              <a:tr h="506773">
                <a:tc>
                  <a:txBody>
                    <a:bodyPr/>
                    <a:lstStyle/>
                    <a:p>
                      <a:pPr algn="l" fontAlgn="base"/>
                      <a:r>
                        <a:rPr lang="en-US" b="1" i="0" dirty="0">
                          <a:effectLst/>
                          <a:latin typeface="inherit" charset="0"/>
                        </a:rPr>
                        <a:t>fill</a:t>
                      </a:r>
                      <a:endParaRPr lang="en-US" dirty="0">
                        <a:effectLst/>
                        <a:latin typeface="inherit" charset="0"/>
                      </a:endParaRPr>
                    </a:p>
                  </a:txBody>
                  <a:tcPr marL="127000" marR="127000" marT="127000" marB="127000"/>
                </a:tc>
                <a:tc>
                  <a:txBody>
                    <a:bodyPr/>
                    <a:lstStyle/>
                    <a:p>
                      <a:pPr algn="l" fontAlgn="base"/>
                      <a:r>
                        <a:rPr lang="en-US">
                          <a:effectLst/>
                          <a:latin typeface="inherit" charset="0"/>
                        </a:rPr>
                        <a:t>Grow the view so that it fills its container in a vertical and horizontal direction.</a:t>
                      </a:r>
                    </a:p>
                  </a:txBody>
                  <a:tcPr marL="127000" marR="127000" marT="127000" marB="127000"/>
                </a:tc>
              </a:tr>
              <a:tr h="506773">
                <a:tc>
                  <a:txBody>
                    <a:bodyPr/>
                    <a:lstStyle/>
                    <a:p>
                      <a:pPr algn="l" fontAlgn="base"/>
                      <a:r>
                        <a:rPr lang="en-US" b="1" i="0">
                          <a:effectLst/>
                          <a:latin typeface="inherit" charset="0"/>
                        </a:rPr>
                        <a:t>top, bottom, left, right</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 at the top, bottom, left, or right of its container.</a:t>
                      </a:r>
                    </a:p>
                  </a:txBody>
                  <a:tcPr marL="127000" marR="127000" marT="127000" marB="127000"/>
                </a:tc>
              </a:tr>
              <a:tr h="506773">
                <a:tc>
                  <a:txBody>
                    <a:bodyPr/>
                    <a:lstStyle/>
                    <a:p>
                      <a:pPr algn="l" fontAlgn="base"/>
                      <a:r>
                        <a:rPr lang="en-US" b="1" i="0">
                          <a:effectLst/>
                          <a:latin typeface="inherit" charset="0"/>
                        </a:rPr>
                        <a:t>start, end</a:t>
                      </a:r>
                      <a:endParaRPr lang="en-US">
                        <a:effectLst/>
                        <a:latin typeface="inherit" charset="0"/>
                      </a:endParaRPr>
                    </a:p>
                  </a:txBody>
                  <a:tcPr marL="127000" marR="127000" marT="127000" marB="127000"/>
                </a:tc>
                <a:tc>
                  <a:txBody>
                    <a:bodyPr/>
                    <a:lstStyle/>
                    <a:p>
                      <a:pPr algn="l" fontAlgn="base"/>
                      <a:r>
                        <a:rPr lang="en-US">
                          <a:effectLst/>
                          <a:latin typeface="inherit" charset="0"/>
                        </a:rPr>
                        <a:t>Puts the view at the start or end of its container.</a:t>
                      </a:r>
                    </a:p>
                  </a:txBody>
                  <a:tcPr marL="127000" marR="127000" marT="127000" marB="127000"/>
                </a:tc>
              </a:tr>
              <a:tr h="506773">
                <a:tc>
                  <a:txBody>
                    <a:bodyPr/>
                    <a:lstStyle/>
                    <a:p>
                      <a:pPr algn="l" fontAlgn="base"/>
                      <a:r>
                        <a:rPr lang="en-US" b="1" i="0">
                          <a:effectLst/>
                          <a:latin typeface="inherit" charset="0"/>
                        </a:rPr>
                        <a:t>center_vertical, center_horizontal</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 vertically or horizontally in its container.</a:t>
                      </a:r>
                    </a:p>
                  </a:txBody>
                  <a:tcPr marL="127000" marR="127000" marT="127000" marB="127000"/>
                </a:tc>
              </a:tr>
              <a:tr h="506773">
                <a:tc>
                  <a:txBody>
                    <a:bodyPr/>
                    <a:lstStyle/>
                    <a:p>
                      <a:pPr algn="l" fontAlgn="base"/>
                      <a:r>
                        <a:rPr lang="en-US" b="1" i="0">
                          <a:effectLst/>
                          <a:latin typeface="inherit" charset="0"/>
                        </a:rPr>
                        <a:t>center</a:t>
                      </a:r>
                      <a:endParaRPr lang="en-US">
                        <a:effectLst/>
                        <a:latin typeface="inherit" charset="0"/>
                      </a:endParaRPr>
                    </a:p>
                  </a:txBody>
                  <a:tcPr marL="127000" marR="127000" marT="127000" marB="127000"/>
                </a:tc>
                <a:tc>
                  <a:txBody>
                    <a:bodyPr/>
                    <a:lstStyle/>
                    <a:p>
                      <a:pPr algn="l" fontAlgn="base"/>
                      <a:r>
                        <a:rPr lang="en-US" dirty="0">
                          <a:effectLst/>
                          <a:latin typeface="inherit" charset="0"/>
                        </a:rPr>
                        <a:t>Centers the view vertically and horizontally in its container.</a:t>
                      </a:r>
                    </a:p>
                  </a:txBody>
                  <a:tcPr marL="127000" marR="127000" marT="127000" marB="127000"/>
                </a:tc>
              </a:tr>
            </a:tbl>
          </a:graphicData>
        </a:graphic>
      </p:graphicFrame>
    </p:spTree>
    <p:extLst>
      <p:ext uri="{BB962C8B-B14F-4D97-AF65-F5344CB8AC3E}">
        <p14:creationId xmlns:p14="http://schemas.microsoft.com/office/powerpoint/2010/main" val="55359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a:t>
            </a:r>
            <a:br>
              <a:rPr lang="en-US" dirty="0" smtClean="0"/>
            </a:br>
            <a:r>
              <a:rPr lang="en-US" dirty="0" smtClean="0"/>
              <a:t>Linear </a:t>
            </a:r>
            <a:r>
              <a:rPr lang="en-US" dirty="0" smtClean="0"/>
              <a:t> </a:t>
            </a:r>
            <a:r>
              <a:rPr lang="en-US" dirty="0" smtClean="0"/>
              <a:t>Layout </a:t>
            </a:r>
            <a:endParaRPr lang="en-US" dirty="0"/>
          </a:p>
        </p:txBody>
      </p:sp>
      <p:pic>
        <p:nvPicPr>
          <p:cNvPr id="3" name="Picture 2"/>
          <p:cNvPicPr>
            <a:picLocks noChangeAspect="1"/>
          </p:cNvPicPr>
          <p:nvPr/>
        </p:nvPicPr>
        <p:blipFill>
          <a:blip r:embed="rId3"/>
          <a:stretch>
            <a:fillRect/>
          </a:stretch>
        </p:blipFill>
        <p:spPr>
          <a:xfrm>
            <a:off x="5273932" y="0"/>
            <a:ext cx="6413360" cy="6858000"/>
          </a:xfrm>
          <a:prstGeom prst="rect">
            <a:avLst/>
          </a:prstGeom>
        </p:spPr>
      </p:pic>
    </p:spTree>
    <p:extLst>
      <p:ext uri="{BB962C8B-B14F-4D97-AF65-F5344CB8AC3E}">
        <p14:creationId xmlns:p14="http://schemas.microsoft.com/office/powerpoint/2010/main" val="143931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Chapter </a:t>
            </a:r>
            <a:r>
              <a:rPr lang="en-US" dirty="0" smtClean="0"/>
              <a:t>5 </a:t>
            </a:r>
            <a:r>
              <a:rPr lang="en-US" dirty="0"/>
              <a:t>HFAD – </a:t>
            </a:r>
            <a:r>
              <a:rPr lang="en-US" dirty="0" smtClean="0"/>
              <a:t>Views </a:t>
            </a:r>
            <a:r>
              <a:rPr lang="en-US" dirty="0" smtClean="0"/>
              <a:t>(Linear and </a:t>
            </a:r>
            <a:r>
              <a:rPr lang="en-US" dirty="0" smtClean="0"/>
              <a:t>Grid </a:t>
            </a:r>
            <a:r>
              <a:rPr lang="en-US" dirty="0" smtClean="0"/>
              <a:t>Layouts)</a:t>
            </a:r>
          </a:p>
          <a:p>
            <a:r>
              <a:rPr lang="en-US" dirty="0" smtClean="0"/>
              <a:t>Chapter 6 HFAD – List Views and Adapters</a:t>
            </a:r>
            <a:endParaRPr lang="en-US" dirty="0"/>
          </a:p>
          <a:p>
            <a:endParaRPr lang="en-US" dirty="0" smtClean="0"/>
          </a:p>
        </p:txBody>
      </p:sp>
    </p:spTree>
    <p:extLst>
      <p:ext uri="{BB962C8B-B14F-4D97-AF65-F5344CB8AC3E}">
        <p14:creationId xmlns:p14="http://schemas.microsoft.com/office/powerpoint/2010/main" val="13265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Layout</a:t>
            </a:r>
            <a:endParaRPr lang="en-US" dirty="0"/>
          </a:p>
        </p:txBody>
      </p:sp>
      <p:sp>
        <p:nvSpPr>
          <p:cNvPr id="4" name="Content Placeholder 2"/>
          <p:cNvSpPr>
            <a:spLocks noGrp="1"/>
          </p:cNvSpPr>
          <p:nvPr>
            <p:ph idx="1"/>
          </p:nvPr>
        </p:nvSpPr>
        <p:spPr>
          <a:xfrm>
            <a:off x="1295400" y="1981201"/>
            <a:ext cx="9601200" cy="3809999"/>
          </a:xfrm>
        </p:spPr>
        <p:txBody>
          <a:bodyPr/>
          <a:lstStyle/>
          <a:p>
            <a:r>
              <a:rPr lang="en-US" dirty="0" smtClean="0"/>
              <a:t>Views get displayed in the order they appear</a:t>
            </a:r>
          </a:p>
          <a:p>
            <a:r>
              <a:rPr lang="en-US" dirty="0" smtClean="0"/>
              <a:t>Stretch views using weight</a:t>
            </a:r>
          </a:p>
          <a:p>
            <a:r>
              <a:rPr lang="en-US" dirty="0" smtClean="0"/>
              <a:t>Use gravity to specify where a view’s contents appear in a view</a:t>
            </a:r>
          </a:p>
          <a:p>
            <a:r>
              <a:rPr lang="en-US" dirty="0" smtClean="0"/>
              <a:t>Use layout-gravity to specify where a view appears in its enclosing space</a:t>
            </a:r>
          </a:p>
        </p:txBody>
      </p:sp>
    </p:spTree>
    <p:extLst>
      <p:ext uri="{BB962C8B-B14F-4D97-AF65-F5344CB8AC3E}">
        <p14:creationId xmlns:p14="http://schemas.microsoft.com/office/powerpoint/2010/main" val="68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2" name="Picture 1"/>
          <p:cNvPicPr>
            <a:picLocks noChangeAspect="1"/>
          </p:cNvPicPr>
          <p:nvPr/>
        </p:nvPicPr>
        <p:blipFill>
          <a:blip r:embed="rId3"/>
          <a:stretch>
            <a:fillRect/>
          </a:stretch>
        </p:blipFill>
        <p:spPr>
          <a:xfrm>
            <a:off x="1939364" y="2026397"/>
            <a:ext cx="7416800" cy="3594100"/>
          </a:xfrm>
          <a:prstGeom prst="rect">
            <a:avLst/>
          </a:prstGeom>
        </p:spPr>
      </p:pic>
    </p:spTree>
    <p:extLst>
      <p:ext uri="{BB962C8B-B14F-4D97-AF65-F5344CB8AC3E}">
        <p14:creationId xmlns:p14="http://schemas.microsoft.com/office/powerpoint/2010/main" val="197298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3" name="Picture 2"/>
          <p:cNvPicPr>
            <a:picLocks noChangeAspect="1"/>
          </p:cNvPicPr>
          <p:nvPr/>
        </p:nvPicPr>
        <p:blipFill>
          <a:blip r:embed="rId3"/>
          <a:stretch>
            <a:fillRect/>
          </a:stretch>
        </p:blipFill>
        <p:spPr>
          <a:xfrm>
            <a:off x="1314450" y="2317750"/>
            <a:ext cx="9563100" cy="2222500"/>
          </a:xfrm>
          <a:prstGeom prst="rect">
            <a:avLst/>
          </a:prstGeom>
        </p:spPr>
      </p:pic>
    </p:spTree>
    <p:extLst>
      <p:ext uri="{BB962C8B-B14F-4D97-AF65-F5344CB8AC3E}">
        <p14:creationId xmlns:p14="http://schemas.microsoft.com/office/powerpoint/2010/main" val="96162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44841"/>
            <a:ext cx="5743483" cy="4915096"/>
          </a:xfrm>
          <a:prstGeom prst="rect">
            <a:avLst/>
          </a:prstGeom>
        </p:spPr>
      </p:pic>
      <p:pic>
        <p:nvPicPr>
          <p:cNvPr id="5" name="Picture 4"/>
          <p:cNvPicPr>
            <a:picLocks noChangeAspect="1"/>
          </p:cNvPicPr>
          <p:nvPr/>
        </p:nvPicPr>
        <p:blipFill>
          <a:blip r:embed="rId4"/>
          <a:stretch>
            <a:fillRect/>
          </a:stretch>
        </p:blipFill>
        <p:spPr>
          <a:xfrm>
            <a:off x="736600" y="1746737"/>
            <a:ext cx="5359400" cy="4013200"/>
          </a:xfrm>
          <a:prstGeom prst="rect">
            <a:avLst/>
          </a:prstGeom>
        </p:spPr>
      </p:pic>
    </p:spTree>
    <p:extLst>
      <p:ext uri="{BB962C8B-B14F-4D97-AF65-F5344CB8AC3E}">
        <p14:creationId xmlns:p14="http://schemas.microsoft.com/office/powerpoint/2010/main" val="187099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2" name="Picture 1"/>
          <p:cNvPicPr>
            <a:picLocks noChangeAspect="1"/>
          </p:cNvPicPr>
          <p:nvPr/>
        </p:nvPicPr>
        <p:blipFill>
          <a:blip r:embed="rId3"/>
          <a:stretch>
            <a:fillRect/>
          </a:stretch>
        </p:blipFill>
        <p:spPr>
          <a:xfrm>
            <a:off x="1295400" y="0"/>
            <a:ext cx="7841140" cy="6858000"/>
          </a:xfrm>
          <a:prstGeom prst="rect">
            <a:avLst/>
          </a:prstGeom>
        </p:spPr>
      </p:pic>
    </p:spTree>
    <p:extLst>
      <p:ext uri="{BB962C8B-B14F-4D97-AF65-F5344CB8AC3E}">
        <p14:creationId xmlns:p14="http://schemas.microsoft.com/office/powerpoint/2010/main" val="182081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3" name="Picture 2"/>
          <p:cNvPicPr>
            <a:picLocks noChangeAspect="1"/>
          </p:cNvPicPr>
          <p:nvPr/>
        </p:nvPicPr>
        <p:blipFill>
          <a:blip r:embed="rId3"/>
          <a:stretch>
            <a:fillRect/>
          </a:stretch>
        </p:blipFill>
        <p:spPr>
          <a:xfrm>
            <a:off x="842596" y="503853"/>
            <a:ext cx="9944100" cy="5257800"/>
          </a:xfrm>
          <a:prstGeom prst="rect">
            <a:avLst/>
          </a:prstGeom>
        </p:spPr>
      </p:pic>
    </p:spTree>
    <p:extLst>
      <p:ext uri="{BB962C8B-B14F-4D97-AF65-F5344CB8AC3E}">
        <p14:creationId xmlns:p14="http://schemas.microsoft.com/office/powerpoint/2010/main" val="71744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1846385"/>
            <a:ext cx="10010579" cy="3597812"/>
          </a:xfrm>
          <a:prstGeom prst="rect">
            <a:avLst/>
          </a:prstGeom>
        </p:spPr>
      </p:pic>
    </p:spTree>
    <p:extLst>
      <p:ext uri="{BB962C8B-B14F-4D97-AF65-F5344CB8AC3E}">
        <p14:creationId xmlns:p14="http://schemas.microsoft.com/office/powerpoint/2010/main" val="1882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3" name="Picture 2"/>
          <p:cNvPicPr>
            <a:picLocks noChangeAspect="1"/>
          </p:cNvPicPr>
          <p:nvPr/>
        </p:nvPicPr>
        <p:blipFill>
          <a:blip r:embed="rId3"/>
          <a:stretch>
            <a:fillRect/>
          </a:stretch>
        </p:blipFill>
        <p:spPr>
          <a:xfrm>
            <a:off x="6477000" y="970989"/>
            <a:ext cx="4419600" cy="965200"/>
          </a:xfrm>
          <a:prstGeom prst="rect">
            <a:avLst/>
          </a:prstGeom>
        </p:spPr>
      </p:pic>
      <p:pic>
        <p:nvPicPr>
          <p:cNvPr id="4" name="Picture 3"/>
          <p:cNvPicPr>
            <a:picLocks noChangeAspect="1"/>
          </p:cNvPicPr>
          <p:nvPr/>
        </p:nvPicPr>
        <p:blipFill>
          <a:blip r:embed="rId4"/>
          <a:stretch>
            <a:fillRect/>
          </a:stretch>
        </p:blipFill>
        <p:spPr>
          <a:xfrm>
            <a:off x="664405" y="2231610"/>
            <a:ext cx="10553700" cy="3479800"/>
          </a:xfrm>
          <a:prstGeom prst="rect">
            <a:avLst/>
          </a:prstGeom>
        </p:spPr>
      </p:pic>
    </p:spTree>
    <p:extLst>
      <p:ext uri="{BB962C8B-B14F-4D97-AF65-F5344CB8AC3E}">
        <p14:creationId xmlns:p14="http://schemas.microsoft.com/office/powerpoint/2010/main" val="104451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2" name="Picture 1"/>
          <p:cNvPicPr>
            <a:picLocks noChangeAspect="1"/>
          </p:cNvPicPr>
          <p:nvPr/>
        </p:nvPicPr>
        <p:blipFill>
          <a:blip r:embed="rId3"/>
          <a:stretch>
            <a:fillRect/>
          </a:stretch>
        </p:blipFill>
        <p:spPr>
          <a:xfrm>
            <a:off x="895350" y="2027702"/>
            <a:ext cx="10401300" cy="3759200"/>
          </a:xfrm>
          <a:prstGeom prst="rect">
            <a:avLst/>
          </a:prstGeom>
        </p:spPr>
      </p:pic>
    </p:spTree>
    <p:extLst>
      <p:ext uri="{BB962C8B-B14F-4D97-AF65-F5344CB8AC3E}">
        <p14:creationId xmlns:p14="http://schemas.microsoft.com/office/powerpoint/2010/main" val="189541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3" name="Picture 2"/>
          <p:cNvPicPr>
            <a:picLocks noChangeAspect="1"/>
          </p:cNvPicPr>
          <p:nvPr/>
        </p:nvPicPr>
        <p:blipFill>
          <a:blip r:embed="rId3"/>
          <a:stretch>
            <a:fillRect/>
          </a:stretch>
        </p:blipFill>
        <p:spPr>
          <a:xfrm>
            <a:off x="6794500" y="205872"/>
            <a:ext cx="5397500" cy="3848100"/>
          </a:xfrm>
          <a:prstGeom prst="rect">
            <a:avLst/>
          </a:prstGeom>
        </p:spPr>
      </p:pic>
      <p:pic>
        <p:nvPicPr>
          <p:cNvPr id="4" name="Picture 3"/>
          <p:cNvPicPr>
            <a:picLocks noChangeAspect="1"/>
          </p:cNvPicPr>
          <p:nvPr/>
        </p:nvPicPr>
        <p:blipFill>
          <a:blip r:embed="rId4"/>
          <a:stretch>
            <a:fillRect/>
          </a:stretch>
        </p:blipFill>
        <p:spPr>
          <a:xfrm>
            <a:off x="110391" y="2177161"/>
            <a:ext cx="7520469" cy="3548390"/>
          </a:xfrm>
          <a:prstGeom prst="rect">
            <a:avLst/>
          </a:prstGeom>
        </p:spPr>
      </p:pic>
    </p:spTree>
    <p:extLst>
      <p:ext uri="{BB962C8B-B14F-4D97-AF65-F5344CB8AC3E}">
        <p14:creationId xmlns:p14="http://schemas.microsoft.com/office/powerpoint/2010/main" val="69623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Chapter </a:t>
            </a:r>
            <a:r>
              <a:rPr lang="en-US" dirty="0"/>
              <a:t>2 HFAD – </a:t>
            </a:r>
            <a:r>
              <a:rPr lang="en-US" dirty="0" err="1"/>
              <a:t>BookWorld</a:t>
            </a:r>
            <a:r>
              <a:rPr lang="en-US" dirty="0"/>
              <a:t> </a:t>
            </a:r>
            <a:r>
              <a:rPr lang="en-US" dirty="0" err="1"/>
              <a:t>Github</a:t>
            </a:r>
            <a:r>
              <a:rPr lang="en-US" dirty="0"/>
              <a:t> (due Tuesday)</a:t>
            </a:r>
          </a:p>
          <a:p>
            <a:pPr lvl="1"/>
            <a:r>
              <a:rPr lang="en-US" dirty="0"/>
              <a:t>Choose book categories, fiction, non-fiction, horror, drama and display different books for each category – use </a:t>
            </a:r>
            <a:r>
              <a:rPr lang="en-US" dirty="0" err="1"/>
              <a:t>BeerAdviser</a:t>
            </a:r>
            <a:r>
              <a:rPr lang="en-US" dirty="0"/>
              <a:t> </a:t>
            </a:r>
            <a:r>
              <a:rPr lang="en-US" dirty="0" smtClean="0"/>
              <a:t>code</a:t>
            </a:r>
          </a:p>
          <a:p>
            <a:r>
              <a:rPr lang="en-US" dirty="0" smtClean="0"/>
              <a:t>Chapter 3 HFAD – Get Intent code example working (due Thursday)</a:t>
            </a:r>
            <a:endParaRPr lang="en-US" dirty="0"/>
          </a:p>
          <a:p>
            <a:r>
              <a:rPr lang="en-US" dirty="0"/>
              <a:t>Read Chapter </a:t>
            </a:r>
            <a:r>
              <a:rPr lang="en-US" dirty="0"/>
              <a:t>5</a:t>
            </a:r>
            <a:endParaRPr lang="en-US" dirty="0"/>
          </a:p>
        </p:txBody>
      </p:sp>
    </p:spTree>
    <p:extLst>
      <p:ext uri="{BB962C8B-B14F-4D97-AF65-F5344CB8AC3E}">
        <p14:creationId xmlns:p14="http://schemas.microsoft.com/office/powerpoint/2010/main" val="80956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pic>
        <p:nvPicPr>
          <p:cNvPr id="2" name="Picture 1"/>
          <p:cNvPicPr>
            <a:picLocks noChangeAspect="1"/>
          </p:cNvPicPr>
          <p:nvPr/>
        </p:nvPicPr>
        <p:blipFill>
          <a:blip r:embed="rId3"/>
          <a:stretch>
            <a:fillRect/>
          </a:stretch>
        </p:blipFill>
        <p:spPr>
          <a:xfrm>
            <a:off x="5712851" y="779623"/>
            <a:ext cx="5422900" cy="2235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63018"/>
            <a:ext cx="5029200" cy="2438400"/>
          </a:xfrm>
          <a:prstGeom prst="rect">
            <a:avLst/>
          </a:prstGeom>
        </p:spPr>
      </p:pic>
    </p:spTree>
    <p:extLst>
      <p:ext uri="{BB962C8B-B14F-4D97-AF65-F5344CB8AC3E}">
        <p14:creationId xmlns:p14="http://schemas.microsoft.com/office/powerpoint/2010/main" val="95009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a:t>
            </a:r>
            <a:r>
              <a:rPr lang="en-US" dirty="0" smtClean="0"/>
              <a:t>5 </a:t>
            </a:r>
            <a:br>
              <a:rPr lang="en-US" dirty="0" smtClean="0"/>
            </a:br>
            <a:r>
              <a:rPr lang="en-US" dirty="0" smtClean="0"/>
              <a:t>–  Grid </a:t>
            </a:r>
            <a:br>
              <a:rPr lang="en-US" dirty="0" smtClean="0"/>
            </a:br>
            <a:r>
              <a:rPr lang="en-US" dirty="0" smtClean="0"/>
              <a:t>Layout </a:t>
            </a:r>
            <a:endParaRPr lang="en-US" dirty="0"/>
          </a:p>
        </p:txBody>
      </p:sp>
      <p:pic>
        <p:nvPicPr>
          <p:cNvPr id="3" name="Picture 2"/>
          <p:cNvPicPr>
            <a:picLocks noChangeAspect="1"/>
          </p:cNvPicPr>
          <p:nvPr/>
        </p:nvPicPr>
        <p:blipFill>
          <a:blip r:embed="rId3"/>
          <a:stretch>
            <a:fillRect/>
          </a:stretch>
        </p:blipFill>
        <p:spPr>
          <a:xfrm>
            <a:off x="5680344" y="0"/>
            <a:ext cx="6289576" cy="6858000"/>
          </a:xfrm>
          <a:prstGeom prst="rect">
            <a:avLst/>
          </a:prstGeom>
        </p:spPr>
      </p:pic>
    </p:spTree>
    <p:extLst>
      <p:ext uri="{BB962C8B-B14F-4D97-AF65-F5344CB8AC3E}">
        <p14:creationId xmlns:p14="http://schemas.microsoft.com/office/powerpoint/2010/main" val="16288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Grid Layout </a:t>
            </a:r>
            <a:endParaRPr lang="en-US" dirty="0"/>
          </a:p>
        </p:txBody>
      </p:sp>
      <p:sp>
        <p:nvSpPr>
          <p:cNvPr id="4" name="Content Placeholder 2"/>
          <p:cNvSpPr>
            <a:spLocks noGrp="1"/>
          </p:cNvSpPr>
          <p:nvPr>
            <p:ph idx="1"/>
          </p:nvPr>
        </p:nvSpPr>
        <p:spPr>
          <a:xfrm>
            <a:off x="1295400" y="1981201"/>
            <a:ext cx="9601200" cy="3809999"/>
          </a:xfrm>
        </p:spPr>
        <p:txBody>
          <a:bodyPr/>
          <a:lstStyle/>
          <a:p>
            <a:r>
              <a:rPr lang="en-US" dirty="0" smtClean="0"/>
              <a:t>Specify which row and column each view should start in</a:t>
            </a:r>
          </a:p>
          <a:p>
            <a:r>
              <a:rPr lang="en-US" dirty="0" smtClean="0"/>
              <a:t>Specify how many columns each view should span</a:t>
            </a:r>
          </a:p>
          <a:p>
            <a:endParaRPr lang="en-US" dirty="0"/>
          </a:p>
        </p:txBody>
      </p:sp>
    </p:spTree>
    <p:extLst>
      <p:ext uri="{BB962C8B-B14F-4D97-AF65-F5344CB8AC3E}">
        <p14:creationId xmlns:p14="http://schemas.microsoft.com/office/powerpoint/2010/main" val="91779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GUI components are a type of view</a:t>
            </a:r>
            <a:endParaRPr lang="en-US" dirty="0"/>
          </a:p>
        </p:txBody>
      </p:sp>
      <p:pic>
        <p:nvPicPr>
          <p:cNvPr id="3" name="Picture 2"/>
          <p:cNvPicPr>
            <a:picLocks noChangeAspect="1"/>
          </p:cNvPicPr>
          <p:nvPr/>
        </p:nvPicPr>
        <p:blipFill>
          <a:blip r:embed="rId3"/>
          <a:stretch>
            <a:fillRect/>
          </a:stretch>
        </p:blipFill>
        <p:spPr>
          <a:xfrm>
            <a:off x="933450" y="1786915"/>
            <a:ext cx="10325100" cy="4711700"/>
          </a:xfrm>
          <a:prstGeom prst="rect">
            <a:avLst/>
          </a:prstGeom>
        </p:spPr>
      </p:pic>
    </p:spTree>
    <p:extLst>
      <p:ext uri="{BB962C8B-B14F-4D97-AF65-F5344CB8AC3E}">
        <p14:creationId xmlns:p14="http://schemas.microsoft.com/office/powerpoint/2010/main" val="3210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Layout type of View called </a:t>
            </a:r>
            <a:r>
              <a:rPr lang="en-US" dirty="0" err="1" smtClean="0"/>
              <a:t>ViewGroup</a:t>
            </a:r>
            <a:endParaRPr lang="en-US" dirty="0"/>
          </a:p>
        </p:txBody>
      </p:sp>
      <p:pic>
        <p:nvPicPr>
          <p:cNvPr id="2" name="Picture 1"/>
          <p:cNvPicPr>
            <a:picLocks noChangeAspect="1"/>
          </p:cNvPicPr>
          <p:nvPr/>
        </p:nvPicPr>
        <p:blipFill>
          <a:blip r:embed="rId3"/>
          <a:stretch>
            <a:fillRect/>
          </a:stretch>
        </p:blipFill>
        <p:spPr>
          <a:xfrm>
            <a:off x="2609850" y="2103510"/>
            <a:ext cx="6972300" cy="3860800"/>
          </a:xfrm>
          <a:prstGeom prst="rect">
            <a:avLst/>
          </a:prstGeom>
        </p:spPr>
      </p:pic>
    </p:spTree>
    <p:extLst>
      <p:ext uri="{BB962C8B-B14F-4D97-AF65-F5344CB8AC3E}">
        <p14:creationId xmlns:p14="http://schemas.microsoft.com/office/powerpoint/2010/main" val="4038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Getting </a:t>
            </a:r>
            <a:br>
              <a:rPr lang="en-US" dirty="0" smtClean="0"/>
            </a:br>
            <a:r>
              <a:rPr lang="en-US" dirty="0" smtClean="0"/>
              <a:t>and Setting Properties</a:t>
            </a:r>
            <a:endParaRPr lang="en-US" dirty="0"/>
          </a:p>
        </p:txBody>
      </p:sp>
      <p:pic>
        <p:nvPicPr>
          <p:cNvPr id="3" name="Picture 2"/>
          <p:cNvPicPr>
            <a:picLocks noChangeAspect="1"/>
          </p:cNvPicPr>
          <p:nvPr/>
        </p:nvPicPr>
        <p:blipFill>
          <a:blip r:embed="rId3"/>
          <a:stretch>
            <a:fillRect/>
          </a:stretch>
        </p:blipFill>
        <p:spPr>
          <a:xfrm>
            <a:off x="6894537" y="127000"/>
            <a:ext cx="3594100" cy="6731000"/>
          </a:xfrm>
          <a:prstGeom prst="rect">
            <a:avLst/>
          </a:prstGeom>
        </p:spPr>
      </p:pic>
    </p:spTree>
    <p:extLst>
      <p:ext uri="{BB962C8B-B14F-4D97-AF65-F5344CB8AC3E}">
        <p14:creationId xmlns:p14="http://schemas.microsoft.com/office/powerpoint/2010/main" val="78213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Layout is a hierarchy of Views</a:t>
            </a:r>
            <a:endParaRPr lang="en-US" dirty="0"/>
          </a:p>
        </p:txBody>
      </p:sp>
      <p:pic>
        <p:nvPicPr>
          <p:cNvPr id="2" name="Picture 1"/>
          <p:cNvPicPr>
            <a:picLocks noChangeAspect="1"/>
          </p:cNvPicPr>
          <p:nvPr/>
        </p:nvPicPr>
        <p:blipFill>
          <a:blip r:embed="rId3"/>
          <a:stretch>
            <a:fillRect/>
          </a:stretch>
        </p:blipFill>
        <p:spPr>
          <a:xfrm>
            <a:off x="692150" y="2012266"/>
            <a:ext cx="10807700" cy="3733800"/>
          </a:xfrm>
          <a:prstGeom prst="rect">
            <a:avLst/>
          </a:prstGeom>
        </p:spPr>
      </p:pic>
    </p:spTree>
    <p:extLst>
      <p:ext uri="{BB962C8B-B14F-4D97-AF65-F5344CB8AC3E}">
        <p14:creationId xmlns:p14="http://schemas.microsoft.com/office/powerpoint/2010/main" val="13919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Layout is a hierarchy of Views</a:t>
            </a:r>
            <a:endParaRPr lang="en-US" dirty="0"/>
          </a:p>
        </p:txBody>
      </p:sp>
      <p:pic>
        <p:nvPicPr>
          <p:cNvPr id="3" name="Picture 2"/>
          <p:cNvPicPr>
            <a:picLocks noChangeAspect="1"/>
          </p:cNvPicPr>
          <p:nvPr/>
        </p:nvPicPr>
        <p:blipFill>
          <a:blip r:embed="rId3"/>
          <a:stretch>
            <a:fillRect/>
          </a:stretch>
        </p:blipFill>
        <p:spPr>
          <a:xfrm>
            <a:off x="2542051" y="2274374"/>
            <a:ext cx="6235700" cy="2984500"/>
          </a:xfrm>
          <a:prstGeom prst="rect">
            <a:avLst/>
          </a:prstGeom>
        </p:spPr>
      </p:pic>
    </p:spTree>
    <p:extLst>
      <p:ext uri="{BB962C8B-B14F-4D97-AF65-F5344CB8AC3E}">
        <p14:creationId xmlns:p14="http://schemas.microsoft.com/office/powerpoint/2010/main" val="134992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GUI Components</a:t>
            </a:r>
            <a:endParaRPr lang="en-US" dirty="0"/>
          </a:p>
        </p:txBody>
      </p:sp>
      <p:sp>
        <p:nvSpPr>
          <p:cNvPr id="4" name="Content Placeholder 2"/>
          <p:cNvSpPr>
            <a:spLocks noGrp="1"/>
          </p:cNvSpPr>
          <p:nvPr>
            <p:ph idx="1"/>
          </p:nvPr>
        </p:nvSpPr>
        <p:spPr>
          <a:xfrm>
            <a:off x="1562686" y="1981200"/>
            <a:ext cx="3557954" cy="3809999"/>
          </a:xfrm>
        </p:spPr>
        <p:txBody>
          <a:bodyPr>
            <a:normAutofit/>
          </a:bodyPr>
          <a:lstStyle/>
          <a:p>
            <a:r>
              <a:rPr lang="en-US" dirty="0" smtClean="0"/>
              <a:t>Text view</a:t>
            </a:r>
          </a:p>
          <a:p>
            <a:r>
              <a:rPr lang="en-US" dirty="0" smtClean="0"/>
              <a:t>Edit Text</a:t>
            </a:r>
          </a:p>
          <a:p>
            <a:r>
              <a:rPr lang="en-US" dirty="0" smtClean="0"/>
              <a:t>Button</a:t>
            </a:r>
          </a:p>
          <a:p>
            <a:r>
              <a:rPr lang="en-US" dirty="0" smtClean="0"/>
              <a:t>Toggle Button</a:t>
            </a:r>
          </a:p>
          <a:p>
            <a:r>
              <a:rPr lang="en-US" dirty="0" smtClean="0"/>
              <a:t>Switch</a:t>
            </a:r>
          </a:p>
          <a:p>
            <a:r>
              <a:rPr lang="en-US" dirty="0" smtClean="0"/>
              <a:t>Check Boxes</a:t>
            </a:r>
          </a:p>
        </p:txBody>
      </p:sp>
      <p:sp>
        <p:nvSpPr>
          <p:cNvPr id="7" name="Content Placeholder 2"/>
          <p:cNvSpPr txBox="1">
            <a:spLocks/>
          </p:cNvSpPr>
          <p:nvPr/>
        </p:nvSpPr>
        <p:spPr>
          <a:xfrm>
            <a:off x="5063197" y="1981200"/>
            <a:ext cx="3557954"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r>
              <a:rPr lang="en-US" dirty="0" smtClean="0"/>
              <a:t>Radio Buttons</a:t>
            </a:r>
          </a:p>
          <a:p>
            <a:r>
              <a:rPr lang="en-US" dirty="0" smtClean="0"/>
              <a:t>Spinner</a:t>
            </a:r>
            <a:endParaRPr lang="en-US" dirty="0"/>
          </a:p>
          <a:p>
            <a:r>
              <a:rPr lang="en-US" dirty="0" smtClean="0"/>
              <a:t>Image Views</a:t>
            </a:r>
          </a:p>
          <a:p>
            <a:r>
              <a:rPr lang="en-US" dirty="0" smtClean="0"/>
              <a:t>Image </a:t>
            </a:r>
            <a:r>
              <a:rPr lang="en-US" dirty="0"/>
              <a:t>Buttons</a:t>
            </a:r>
          </a:p>
          <a:p>
            <a:r>
              <a:rPr lang="en-US" dirty="0"/>
              <a:t>Scroll Views</a:t>
            </a:r>
          </a:p>
          <a:p>
            <a:r>
              <a:rPr lang="en-US" dirty="0"/>
              <a:t>Toasts</a:t>
            </a:r>
          </a:p>
          <a:p>
            <a:endParaRPr lang="en-US" dirty="0" smtClean="0"/>
          </a:p>
        </p:txBody>
      </p:sp>
    </p:spTree>
    <p:extLst>
      <p:ext uri="{BB962C8B-B14F-4D97-AF65-F5344CB8AC3E}">
        <p14:creationId xmlns:p14="http://schemas.microsoft.com/office/powerpoint/2010/main" val="21356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Text View</a:t>
            </a:r>
            <a:endParaRPr lang="en-US" dirty="0"/>
          </a:p>
        </p:txBody>
      </p:sp>
      <p:pic>
        <p:nvPicPr>
          <p:cNvPr id="3" name="Picture 2"/>
          <p:cNvPicPr>
            <a:picLocks noChangeAspect="1"/>
          </p:cNvPicPr>
          <p:nvPr/>
        </p:nvPicPr>
        <p:blipFill>
          <a:blip r:embed="rId3"/>
          <a:stretch>
            <a:fillRect/>
          </a:stretch>
        </p:blipFill>
        <p:spPr>
          <a:xfrm>
            <a:off x="6504841" y="496973"/>
            <a:ext cx="5372100" cy="1435100"/>
          </a:xfrm>
          <a:prstGeom prst="rect">
            <a:avLst/>
          </a:prstGeom>
        </p:spPr>
      </p:pic>
      <p:pic>
        <p:nvPicPr>
          <p:cNvPr id="5" name="Picture 4"/>
          <p:cNvPicPr>
            <a:picLocks noChangeAspect="1"/>
          </p:cNvPicPr>
          <p:nvPr/>
        </p:nvPicPr>
        <p:blipFill>
          <a:blip r:embed="rId4"/>
          <a:stretch>
            <a:fillRect/>
          </a:stretch>
        </p:blipFill>
        <p:spPr>
          <a:xfrm>
            <a:off x="7889923" y="2234715"/>
            <a:ext cx="2819400" cy="2197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84" y="2217907"/>
            <a:ext cx="6213590" cy="205349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084" y="4855586"/>
            <a:ext cx="10059516" cy="1003983"/>
          </a:xfrm>
          <a:prstGeom prst="rect">
            <a:avLst/>
          </a:prstGeom>
        </p:spPr>
      </p:pic>
    </p:spTree>
    <p:extLst>
      <p:ext uri="{BB962C8B-B14F-4D97-AF65-F5344CB8AC3E}">
        <p14:creationId xmlns:p14="http://schemas.microsoft.com/office/powerpoint/2010/main" val="176709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Layout </a:t>
            </a:r>
            <a:endParaRPr lang="en-US" dirty="0"/>
          </a:p>
        </p:txBody>
      </p:sp>
      <p:pic>
        <p:nvPicPr>
          <p:cNvPr id="3" name="Picture 2"/>
          <p:cNvPicPr>
            <a:picLocks noChangeAspect="1"/>
          </p:cNvPicPr>
          <p:nvPr/>
        </p:nvPicPr>
        <p:blipFill>
          <a:blip r:embed="rId3"/>
          <a:stretch>
            <a:fillRect/>
          </a:stretch>
        </p:blipFill>
        <p:spPr>
          <a:xfrm>
            <a:off x="933450" y="2317750"/>
            <a:ext cx="10325100" cy="2222500"/>
          </a:xfrm>
          <a:prstGeom prst="rect">
            <a:avLst/>
          </a:prstGeom>
        </p:spPr>
      </p:pic>
    </p:spTree>
    <p:extLst>
      <p:ext uri="{BB962C8B-B14F-4D97-AF65-F5344CB8AC3E}">
        <p14:creationId xmlns:p14="http://schemas.microsoft.com/office/powerpoint/2010/main" val="18450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Edit Text</a:t>
            </a:r>
            <a:endParaRPr lang="en-US" dirty="0"/>
          </a:p>
        </p:txBody>
      </p:sp>
      <p:pic>
        <p:nvPicPr>
          <p:cNvPr id="2" name="Picture 1"/>
          <p:cNvPicPr>
            <a:picLocks noChangeAspect="1"/>
          </p:cNvPicPr>
          <p:nvPr/>
        </p:nvPicPr>
        <p:blipFill>
          <a:blip r:embed="rId3"/>
          <a:stretch>
            <a:fillRect/>
          </a:stretch>
        </p:blipFill>
        <p:spPr>
          <a:xfrm>
            <a:off x="6939476" y="537324"/>
            <a:ext cx="4953000" cy="1320800"/>
          </a:xfrm>
          <a:prstGeom prst="rect">
            <a:avLst/>
          </a:prstGeom>
        </p:spPr>
      </p:pic>
      <p:pic>
        <p:nvPicPr>
          <p:cNvPr id="4" name="Picture 3"/>
          <p:cNvPicPr>
            <a:picLocks noChangeAspect="1"/>
          </p:cNvPicPr>
          <p:nvPr/>
        </p:nvPicPr>
        <p:blipFill>
          <a:blip r:embed="rId4"/>
          <a:stretch>
            <a:fillRect/>
          </a:stretch>
        </p:blipFill>
        <p:spPr>
          <a:xfrm>
            <a:off x="8077200" y="1894145"/>
            <a:ext cx="2819400" cy="3632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775" y="2203483"/>
            <a:ext cx="5850846" cy="169326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775" y="4453996"/>
            <a:ext cx="6197600" cy="660400"/>
          </a:xfrm>
          <a:prstGeom prst="rect">
            <a:avLst/>
          </a:prstGeom>
        </p:spPr>
      </p:pic>
    </p:spTree>
    <p:extLst>
      <p:ext uri="{BB962C8B-B14F-4D97-AF65-F5344CB8AC3E}">
        <p14:creationId xmlns:p14="http://schemas.microsoft.com/office/powerpoint/2010/main" val="141411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774609408"/>
              </p:ext>
            </p:extLst>
          </p:nvPr>
        </p:nvGraphicFramePr>
        <p:xfrm>
          <a:off x="484094" y="448234"/>
          <a:ext cx="10165149" cy="2479040"/>
        </p:xfrm>
        <a:graphic>
          <a:graphicData uri="http://schemas.openxmlformats.org/drawingml/2006/table">
            <a:tbl>
              <a:tblPr firstRow="1" bandRow="1">
                <a:tableStyleId>{69012ECD-51FC-41F1-AA8D-1B2483CD663E}</a:tableStyleId>
              </a:tblPr>
              <a:tblGrid>
                <a:gridCol w="3791200"/>
                <a:gridCol w="6373949"/>
              </a:tblGrid>
              <a:tr h="355716">
                <a:tc>
                  <a:txBody>
                    <a:bodyPr/>
                    <a:lstStyle/>
                    <a:p>
                      <a:pPr algn="l" fontAlgn="base"/>
                      <a:r>
                        <a:rPr lang="en-US" dirty="0" err="1" smtClean="0">
                          <a:effectLst/>
                          <a:latin typeface="inherit" charset="0"/>
                        </a:rPr>
                        <a:t>android:input_Type</a:t>
                      </a:r>
                      <a:r>
                        <a:rPr lang="en-US" dirty="0" smtClean="0">
                          <a:effectLst/>
                          <a:latin typeface="inherit" charset="0"/>
                        </a:rPr>
                        <a:t>=“value”</a:t>
                      </a:r>
                      <a:endParaRPr lang="en-US" dirty="0">
                        <a:effectLst/>
                        <a:latin typeface="inherit" charset="0"/>
                      </a:endParaRPr>
                    </a:p>
                  </a:txBody>
                  <a:tcPr/>
                </a:tc>
                <a:tc>
                  <a:txBody>
                    <a:bodyPr/>
                    <a:lstStyle/>
                    <a:p>
                      <a:pPr algn="l" fontAlgn="base"/>
                      <a:r>
                        <a:rPr lang="en-US">
                          <a:effectLst/>
                          <a:latin typeface="inherit" charset="0"/>
                        </a:rPr>
                        <a:t>What it does</a:t>
                      </a:r>
                    </a:p>
                  </a:txBody>
                  <a:tcPr/>
                </a:tc>
              </a:tr>
              <a:tr h="506773">
                <a:tc>
                  <a:txBody>
                    <a:bodyPr/>
                    <a:lstStyle/>
                    <a:p>
                      <a:pPr algn="l" fontAlgn="base"/>
                      <a:r>
                        <a:rPr lang="en-US" b="1" i="0" dirty="0" smtClean="0">
                          <a:effectLst/>
                          <a:latin typeface="inherit" charset="0"/>
                        </a:rPr>
                        <a:t>phone</a:t>
                      </a:r>
                      <a:endParaRPr lang="en-US" dirty="0">
                        <a:effectLst/>
                        <a:latin typeface="inherit" charset="0"/>
                      </a:endParaRPr>
                    </a:p>
                  </a:txBody>
                  <a:tcPr marL="127000" marR="127000" marT="127000" marB="127000"/>
                </a:tc>
                <a:tc>
                  <a:txBody>
                    <a:bodyPr/>
                    <a:lstStyle/>
                    <a:p>
                      <a:pPr algn="l" fontAlgn="base"/>
                      <a:r>
                        <a:rPr lang="en-US" dirty="0" smtClean="0">
                          <a:effectLst/>
                          <a:latin typeface="inherit" charset="0"/>
                        </a:rPr>
                        <a:t>Provides a phone number keypad</a:t>
                      </a:r>
                      <a:endParaRPr lang="en-US" dirty="0">
                        <a:effectLst/>
                        <a:latin typeface="inherit" charset="0"/>
                      </a:endParaRPr>
                    </a:p>
                  </a:txBody>
                  <a:tcPr marL="127000" marR="127000" marT="127000" marB="127000"/>
                </a:tc>
              </a:tr>
              <a:tr h="506773">
                <a:tc>
                  <a:txBody>
                    <a:bodyPr/>
                    <a:lstStyle/>
                    <a:p>
                      <a:pPr algn="l" fontAlgn="base"/>
                      <a:r>
                        <a:rPr lang="en-US" b="1" i="0" dirty="0" err="1">
                          <a:effectLst/>
                          <a:latin typeface="inherit" charset="0"/>
                        </a:rPr>
                        <a:t>textPassword</a:t>
                      </a:r>
                      <a:endParaRPr lang="en-US" dirty="0">
                        <a:effectLst/>
                        <a:latin typeface="inherit" charset="0"/>
                      </a:endParaRPr>
                    </a:p>
                  </a:txBody>
                  <a:tcPr marL="127000" marR="127000" marT="127000" marB="127000"/>
                </a:tc>
                <a:tc>
                  <a:txBody>
                    <a:bodyPr/>
                    <a:lstStyle/>
                    <a:p>
                      <a:pPr algn="l" fontAlgn="base"/>
                      <a:r>
                        <a:rPr lang="en-US">
                          <a:effectLst/>
                          <a:latin typeface="inherit" charset="0"/>
                        </a:rPr>
                        <a:t>Displays a text entry keypad, and your input is concealed.</a:t>
                      </a:r>
                    </a:p>
                  </a:txBody>
                  <a:tcPr marL="127000" marR="127000" marT="127000" marB="127000"/>
                </a:tc>
              </a:tr>
              <a:tr h="506773">
                <a:tc>
                  <a:txBody>
                    <a:bodyPr/>
                    <a:lstStyle/>
                    <a:p>
                      <a:pPr algn="l" fontAlgn="base"/>
                      <a:r>
                        <a:rPr lang="en-US" b="1" i="0">
                          <a:effectLst/>
                          <a:latin typeface="inherit" charset="0"/>
                        </a:rPr>
                        <a:t>textCapSentences</a:t>
                      </a:r>
                      <a:endParaRPr lang="en-US">
                        <a:effectLst/>
                        <a:latin typeface="inherit" charset="0"/>
                      </a:endParaRPr>
                    </a:p>
                  </a:txBody>
                  <a:tcPr marL="127000" marR="127000" marT="127000" marB="127000"/>
                </a:tc>
                <a:tc>
                  <a:txBody>
                    <a:bodyPr/>
                    <a:lstStyle/>
                    <a:p>
                      <a:pPr algn="l" fontAlgn="base"/>
                      <a:r>
                        <a:rPr lang="en-US">
                          <a:effectLst/>
                          <a:latin typeface="inherit" charset="0"/>
                        </a:rPr>
                        <a:t>Capitalizes the first word of a sentence.</a:t>
                      </a:r>
                    </a:p>
                  </a:txBody>
                  <a:tcPr marL="127000" marR="127000" marT="127000" marB="127000"/>
                </a:tc>
              </a:tr>
              <a:tr h="506773">
                <a:tc>
                  <a:txBody>
                    <a:bodyPr/>
                    <a:lstStyle/>
                    <a:p>
                      <a:pPr algn="l" fontAlgn="base"/>
                      <a:r>
                        <a:rPr lang="en-US" b="1" i="0">
                          <a:effectLst/>
                          <a:latin typeface="inherit" charset="0"/>
                        </a:rPr>
                        <a:t>textAutoCorrect</a:t>
                      </a:r>
                      <a:endParaRPr lang="en-US">
                        <a:effectLst/>
                        <a:latin typeface="inherit" charset="0"/>
                      </a:endParaRPr>
                    </a:p>
                  </a:txBody>
                  <a:tcPr marL="127000" marR="127000" marT="127000" marB="127000"/>
                </a:tc>
                <a:tc>
                  <a:txBody>
                    <a:bodyPr/>
                    <a:lstStyle/>
                    <a:p>
                      <a:pPr algn="l" fontAlgn="base"/>
                      <a:r>
                        <a:rPr lang="en-US" dirty="0">
                          <a:effectLst/>
                          <a:latin typeface="inherit" charset="0"/>
                        </a:rPr>
                        <a:t>Automatically corrects the text being input.</a:t>
                      </a:r>
                    </a:p>
                  </a:txBody>
                  <a:tcPr marL="127000" marR="127000" marT="127000" marB="127000"/>
                </a:tc>
              </a:tr>
            </a:tbl>
          </a:graphicData>
        </a:graphic>
      </p:graphicFrame>
    </p:spTree>
    <p:extLst>
      <p:ext uri="{BB962C8B-B14F-4D97-AF65-F5344CB8AC3E}">
        <p14:creationId xmlns:p14="http://schemas.microsoft.com/office/powerpoint/2010/main" val="13224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Button</a:t>
            </a:r>
            <a:endParaRPr lang="en-US" dirty="0"/>
          </a:p>
        </p:txBody>
      </p:sp>
      <p:pic>
        <p:nvPicPr>
          <p:cNvPr id="3" name="Picture 2"/>
          <p:cNvPicPr>
            <a:picLocks noChangeAspect="1"/>
          </p:cNvPicPr>
          <p:nvPr/>
        </p:nvPicPr>
        <p:blipFill>
          <a:blip r:embed="rId3"/>
          <a:stretch>
            <a:fillRect/>
          </a:stretch>
        </p:blipFill>
        <p:spPr>
          <a:xfrm>
            <a:off x="8490927" y="395545"/>
            <a:ext cx="2806700" cy="1498600"/>
          </a:xfrm>
          <a:prstGeom prst="rect">
            <a:avLst/>
          </a:prstGeom>
        </p:spPr>
      </p:pic>
      <p:pic>
        <p:nvPicPr>
          <p:cNvPr id="5" name="Picture 4"/>
          <p:cNvPicPr>
            <a:picLocks noChangeAspect="1"/>
          </p:cNvPicPr>
          <p:nvPr/>
        </p:nvPicPr>
        <p:blipFill>
          <a:blip r:embed="rId4"/>
          <a:stretch>
            <a:fillRect/>
          </a:stretch>
        </p:blipFill>
        <p:spPr>
          <a:xfrm>
            <a:off x="8490927" y="2203483"/>
            <a:ext cx="2819400" cy="36449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775" y="2203483"/>
            <a:ext cx="5925754" cy="159479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4025933"/>
            <a:ext cx="6208268" cy="1587076"/>
          </a:xfrm>
          <a:prstGeom prst="rect">
            <a:avLst/>
          </a:prstGeom>
        </p:spPr>
      </p:pic>
    </p:spTree>
    <p:extLst>
      <p:ext uri="{BB962C8B-B14F-4D97-AF65-F5344CB8AC3E}">
        <p14:creationId xmlns:p14="http://schemas.microsoft.com/office/powerpoint/2010/main" val="73885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Toggle Button</a:t>
            </a:r>
            <a:endParaRPr lang="en-US" dirty="0"/>
          </a:p>
        </p:txBody>
      </p:sp>
      <p:pic>
        <p:nvPicPr>
          <p:cNvPr id="2" name="Picture 1"/>
          <p:cNvPicPr>
            <a:picLocks noChangeAspect="1"/>
          </p:cNvPicPr>
          <p:nvPr/>
        </p:nvPicPr>
        <p:blipFill>
          <a:blip r:embed="rId3"/>
          <a:stretch>
            <a:fillRect/>
          </a:stretch>
        </p:blipFill>
        <p:spPr>
          <a:xfrm>
            <a:off x="112541" y="2340317"/>
            <a:ext cx="8940800" cy="1727200"/>
          </a:xfrm>
          <a:prstGeom prst="rect">
            <a:avLst/>
          </a:prstGeom>
        </p:spPr>
      </p:pic>
      <p:pic>
        <p:nvPicPr>
          <p:cNvPr id="4" name="Picture 3"/>
          <p:cNvPicPr>
            <a:picLocks noChangeAspect="1"/>
          </p:cNvPicPr>
          <p:nvPr/>
        </p:nvPicPr>
        <p:blipFill>
          <a:blip r:embed="rId4"/>
          <a:stretch>
            <a:fillRect/>
          </a:stretch>
        </p:blipFill>
        <p:spPr>
          <a:xfrm>
            <a:off x="9259668" y="0"/>
            <a:ext cx="2753121" cy="6858000"/>
          </a:xfrm>
          <a:prstGeom prst="rect">
            <a:avLst/>
          </a:prstGeom>
        </p:spPr>
      </p:pic>
    </p:spTree>
    <p:extLst>
      <p:ext uri="{BB962C8B-B14F-4D97-AF65-F5344CB8AC3E}">
        <p14:creationId xmlns:p14="http://schemas.microsoft.com/office/powerpoint/2010/main" val="589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Toggle Button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4" y="299746"/>
            <a:ext cx="5686676" cy="1916332"/>
          </a:xfrm>
          <a:prstGeom prst="rect">
            <a:avLst/>
          </a:prstGeom>
        </p:spPr>
      </p:pic>
      <p:pic>
        <p:nvPicPr>
          <p:cNvPr id="5" name="Picture 4"/>
          <p:cNvPicPr>
            <a:picLocks noChangeAspect="1"/>
          </p:cNvPicPr>
          <p:nvPr/>
        </p:nvPicPr>
        <p:blipFill>
          <a:blip r:embed="rId4"/>
          <a:stretch>
            <a:fillRect/>
          </a:stretch>
        </p:blipFill>
        <p:spPr>
          <a:xfrm>
            <a:off x="1593166" y="2234121"/>
            <a:ext cx="8077200" cy="850900"/>
          </a:xfrm>
          <a:prstGeom prst="rect">
            <a:avLst/>
          </a:prstGeom>
        </p:spPr>
      </p:pic>
      <p:pic>
        <p:nvPicPr>
          <p:cNvPr id="7" name="Picture 6"/>
          <p:cNvPicPr>
            <a:picLocks noChangeAspect="1"/>
          </p:cNvPicPr>
          <p:nvPr/>
        </p:nvPicPr>
        <p:blipFill>
          <a:blip r:embed="rId5"/>
          <a:stretch>
            <a:fillRect/>
          </a:stretch>
        </p:blipFill>
        <p:spPr>
          <a:xfrm>
            <a:off x="4005486" y="3446792"/>
            <a:ext cx="7937754" cy="3221294"/>
          </a:xfrm>
          <a:prstGeom prst="rect">
            <a:avLst/>
          </a:prstGeom>
        </p:spPr>
      </p:pic>
    </p:spTree>
    <p:extLst>
      <p:ext uri="{BB962C8B-B14F-4D97-AF65-F5344CB8AC3E}">
        <p14:creationId xmlns:p14="http://schemas.microsoft.com/office/powerpoint/2010/main" val="194072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Switch</a:t>
            </a:r>
            <a:endParaRPr lang="en-US" dirty="0"/>
          </a:p>
        </p:txBody>
      </p:sp>
      <p:pic>
        <p:nvPicPr>
          <p:cNvPr id="3" name="Picture 2"/>
          <p:cNvPicPr>
            <a:picLocks noChangeAspect="1"/>
          </p:cNvPicPr>
          <p:nvPr/>
        </p:nvPicPr>
        <p:blipFill>
          <a:blip r:embed="rId3"/>
          <a:stretch>
            <a:fillRect/>
          </a:stretch>
        </p:blipFill>
        <p:spPr>
          <a:xfrm>
            <a:off x="4854820" y="452438"/>
            <a:ext cx="7124700" cy="1193800"/>
          </a:xfrm>
          <a:prstGeom prst="rect">
            <a:avLst/>
          </a:prstGeom>
        </p:spPr>
      </p:pic>
      <p:pic>
        <p:nvPicPr>
          <p:cNvPr id="5" name="Picture 4"/>
          <p:cNvPicPr>
            <a:picLocks noChangeAspect="1"/>
          </p:cNvPicPr>
          <p:nvPr/>
        </p:nvPicPr>
        <p:blipFill>
          <a:blip r:embed="rId4"/>
          <a:stretch>
            <a:fillRect/>
          </a:stretch>
        </p:blipFill>
        <p:spPr>
          <a:xfrm>
            <a:off x="9622928" y="1799639"/>
            <a:ext cx="1942434" cy="46548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598" y="1799639"/>
            <a:ext cx="4900638" cy="1684163"/>
          </a:xfrm>
          <a:prstGeom prst="rect">
            <a:avLst/>
          </a:prstGeom>
        </p:spPr>
      </p:pic>
      <p:pic>
        <p:nvPicPr>
          <p:cNvPr id="9" name="Picture 8"/>
          <p:cNvPicPr>
            <a:picLocks noChangeAspect="1"/>
          </p:cNvPicPr>
          <p:nvPr/>
        </p:nvPicPr>
        <p:blipFill>
          <a:blip r:embed="rId6"/>
          <a:stretch>
            <a:fillRect/>
          </a:stretch>
        </p:blipFill>
        <p:spPr>
          <a:xfrm>
            <a:off x="684627" y="3483802"/>
            <a:ext cx="5411373" cy="3068196"/>
          </a:xfrm>
          <a:prstGeom prst="rect">
            <a:avLst/>
          </a:prstGeom>
        </p:spPr>
      </p:pic>
    </p:spTree>
    <p:extLst>
      <p:ext uri="{BB962C8B-B14F-4D97-AF65-F5344CB8AC3E}">
        <p14:creationId xmlns:p14="http://schemas.microsoft.com/office/powerpoint/2010/main" val="153302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Check Boxes</a:t>
            </a:r>
            <a:endParaRPr lang="en-US" dirty="0"/>
          </a:p>
        </p:txBody>
      </p:sp>
      <p:pic>
        <p:nvPicPr>
          <p:cNvPr id="2" name="Picture 1"/>
          <p:cNvPicPr>
            <a:picLocks noChangeAspect="1"/>
          </p:cNvPicPr>
          <p:nvPr/>
        </p:nvPicPr>
        <p:blipFill>
          <a:blip r:embed="rId3"/>
          <a:stretch>
            <a:fillRect/>
          </a:stretch>
        </p:blipFill>
        <p:spPr>
          <a:xfrm>
            <a:off x="9650436" y="0"/>
            <a:ext cx="5594253" cy="2239804"/>
          </a:xfrm>
          <a:prstGeom prst="rect">
            <a:avLst/>
          </a:prstGeom>
        </p:spPr>
      </p:pic>
      <p:pic>
        <p:nvPicPr>
          <p:cNvPr id="4" name="Picture 3"/>
          <p:cNvPicPr>
            <a:picLocks noChangeAspect="1"/>
          </p:cNvPicPr>
          <p:nvPr/>
        </p:nvPicPr>
        <p:blipFill>
          <a:blip r:embed="rId4"/>
          <a:stretch>
            <a:fillRect/>
          </a:stretch>
        </p:blipFill>
        <p:spPr>
          <a:xfrm>
            <a:off x="9968132" y="2239804"/>
            <a:ext cx="1856936" cy="4449955"/>
          </a:xfrm>
          <a:prstGeom prst="rect">
            <a:avLst/>
          </a:prstGeom>
        </p:spPr>
      </p:pic>
      <p:pic>
        <p:nvPicPr>
          <p:cNvPr id="11" name="Picture 10"/>
          <p:cNvPicPr>
            <a:picLocks noChangeAspect="1"/>
          </p:cNvPicPr>
          <p:nvPr/>
        </p:nvPicPr>
        <p:blipFill>
          <a:blip r:embed="rId5"/>
          <a:stretch>
            <a:fillRect/>
          </a:stretch>
        </p:blipFill>
        <p:spPr>
          <a:xfrm>
            <a:off x="1050582" y="2354711"/>
            <a:ext cx="7094611" cy="2774908"/>
          </a:xfrm>
          <a:prstGeom prst="rect">
            <a:avLst/>
          </a:prstGeom>
        </p:spPr>
      </p:pic>
    </p:spTree>
    <p:extLst>
      <p:ext uri="{BB962C8B-B14F-4D97-AF65-F5344CB8AC3E}">
        <p14:creationId xmlns:p14="http://schemas.microsoft.com/office/powerpoint/2010/main" val="89406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Check Boxes</a:t>
            </a:r>
            <a:endParaRPr lang="en-US" dirty="0"/>
          </a:p>
        </p:txBody>
      </p:sp>
      <p:pic>
        <p:nvPicPr>
          <p:cNvPr id="2" name="Picture 1"/>
          <p:cNvPicPr>
            <a:picLocks noChangeAspect="1"/>
          </p:cNvPicPr>
          <p:nvPr/>
        </p:nvPicPr>
        <p:blipFill>
          <a:blip r:embed="rId3"/>
          <a:stretch>
            <a:fillRect/>
          </a:stretch>
        </p:blipFill>
        <p:spPr>
          <a:xfrm>
            <a:off x="9650436" y="0"/>
            <a:ext cx="5594253" cy="2239804"/>
          </a:xfrm>
          <a:prstGeom prst="rect">
            <a:avLst/>
          </a:prstGeom>
        </p:spPr>
      </p:pic>
      <p:pic>
        <p:nvPicPr>
          <p:cNvPr id="4" name="Picture 3"/>
          <p:cNvPicPr>
            <a:picLocks noChangeAspect="1"/>
          </p:cNvPicPr>
          <p:nvPr/>
        </p:nvPicPr>
        <p:blipFill>
          <a:blip r:embed="rId4"/>
          <a:stretch>
            <a:fillRect/>
          </a:stretch>
        </p:blipFill>
        <p:spPr>
          <a:xfrm>
            <a:off x="9968132" y="2239804"/>
            <a:ext cx="1856936" cy="44499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93" y="1736759"/>
            <a:ext cx="8128000" cy="4953000"/>
          </a:xfrm>
          <a:prstGeom prst="rect">
            <a:avLst/>
          </a:prstGeom>
        </p:spPr>
      </p:pic>
    </p:spTree>
    <p:extLst>
      <p:ext uri="{BB962C8B-B14F-4D97-AF65-F5344CB8AC3E}">
        <p14:creationId xmlns:p14="http://schemas.microsoft.com/office/powerpoint/2010/main" val="36903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Radio Buttons</a:t>
            </a:r>
            <a:endParaRPr lang="en-US" dirty="0"/>
          </a:p>
        </p:txBody>
      </p:sp>
      <p:pic>
        <p:nvPicPr>
          <p:cNvPr id="5" name="Picture 4"/>
          <p:cNvPicPr>
            <a:picLocks noChangeAspect="1"/>
          </p:cNvPicPr>
          <p:nvPr/>
        </p:nvPicPr>
        <p:blipFill>
          <a:blip r:embed="rId3"/>
          <a:stretch>
            <a:fillRect/>
          </a:stretch>
        </p:blipFill>
        <p:spPr>
          <a:xfrm>
            <a:off x="7898912" y="0"/>
            <a:ext cx="7226300" cy="1092200"/>
          </a:xfrm>
          <a:prstGeom prst="rect">
            <a:avLst/>
          </a:prstGeom>
        </p:spPr>
      </p:pic>
      <p:pic>
        <p:nvPicPr>
          <p:cNvPr id="7" name="Picture 6"/>
          <p:cNvPicPr>
            <a:picLocks noChangeAspect="1"/>
          </p:cNvPicPr>
          <p:nvPr/>
        </p:nvPicPr>
        <p:blipFill>
          <a:blip r:embed="rId4"/>
          <a:stretch>
            <a:fillRect/>
          </a:stretch>
        </p:blipFill>
        <p:spPr>
          <a:xfrm>
            <a:off x="9731780" y="1207554"/>
            <a:ext cx="2186084" cy="54112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846542"/>
            <a:ext cx="5765800" cy="4572000"/>
          </a:xfrm>
          <a:prstGeom prst="rect">
            <a:avLst/>
          </a:prstGeom>
        </p:spPr>
      </p:pic>
    </p:spTree>
    <p:extLst>
      <p:ext uri="{BB962C8B-B14F-4D97-AF65-F5344CB8AC3E}">
        <p14:creationId xmlns:p14="http://schemas.microsoft.com/office/powerpoint/2010/main" val="19864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Radio Buttons</a:t>
            </a:r>
            <a:endParaRPr lang="en-US" dirty="0"/>
          </a:p>
        </p:txBody>
      </p:sp>
      <p:pic>
        <p:nvPicPr>
          <p:cNvPr id="5" name="Picture 4"/>
          <p:cNvPicPr>
            <a:picLocks noChangeAspect="1"/>
          </p:cNvPicPr>
          <p:nvPr/>
        </p:nvPicPr>
        <p:blipFill>
          <a:blip r:embed="rId3"/>
          <a:stretch>
            <a:fillRect/>
          </a:stretch>
        </p:blipFill>
        <p:spPr>
          <a:xfrm>
            <a:off x="7898912" y="0"/>
            <a:ext cx="7226300" cy="1092200"/>
          </a:xfrm>
          <a:prstGeom prst="rect">
            <a:avLst/>
          </a:prstGeom>
        </p:spPr>
      </p:pic>
      <p:pic>
        <p:nvPicPr>
          <p:cNvPr id="7" name="Picture 6"/>
          <p:cNvPicPr>
            <a:picLocks noChangeAspect="1"/>
          </p:cNvPicPr>
          <p:nvPr/>
        </p:nvPicPr>
        <p:blipFill>
          <a:blip r:embed="rId4"/>
          <a:stretch>
            <a:fillRect/>
          </a:stretch>
        </p:blipFill>
        <p:spPr>
          <a:xfrm>
            <a:off x="9731780" y="1207554"/>
            <a:ext cx="2186084" cy="54112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846542"/>
            <a:ext cx="5765800" cy="4572000"/>
          </a:xfrm>
          <a:prstGeom prst="rect">
            <a:avLst/>
          </a:prstGeom>
        </p:spPr>
      </p:pic>
    </p:spTree>
    <p:extLst>
      <p:ext uri="{BB962C8B-B14F-4D97-AF65-F5344CB8AC3E}">
        <p14:creationId xmlns:p14="http://schemas.microsoft.com/office/powerpoint/2010/main" val="174241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Layout </a:t>
            </a:r>
            <a:endParaRPr lang="en-US" dirty="0"/>
          </a:p>
        </p:txBody>
      </p:sp>
      <p:pic>
        <p:nvPicPr>
          <p:cNvPr id="2" name="Picture 1"/>
          <p:cNvPicPr>
            <a:picLocks noChangeAspect="1"/>
          </p:cNvPicPr>
          <p:nvPr/>
        </p:nvPicPr>
        <p:blipFill>
          <a:blip r:embed="rId3"/>
          <a:stretch>
            <a:fillRect/>
          </a:stretch>
        </p:blipFill>
        <p:spPr>
          <a:xfrm>
            <a:off x="431800" y="1646238"/>
            <a:ext cx="11328400" cy="4635500"/>
          </a:xfrm>
          <a:prstGeom prst="rect">
            <a:avLst/>
          </a:prstGeom>
        </p:spPr>
      </p:pic>
    </p:spTree>
    <p:extLst>
      <p:ext uri="{BB962C8B-B14F-4D97-AF65-F5344CB8AC3E}">
        <p14:creationId xmlns:p14="http://schemas.microsoft.com/office/powerpoint/2010/main" val="25620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Spinner</a:t>
            </a:r>
            <a:endParaRPr lang="en-US" dirty="0"/>
          </a:p>
        </p:txBody>
      </p:sp>
      <p:pic>
        <p:nvPicPr>
          <p:cNvPr id="3" name="Picture 2"/>
          <p:cNvPicPr>
            <a:picLocks noChangeAspect="1"/>
          </p:cNvPicPr>
          <p:nvPr/>
        </p:nvPicPr>
        <p:blipFill>
          <a:blip r:embed="rId3"/>
          <a:stretch>
            <a:fillRect/>
          </a:stretch>
        </p:blipFill>
        <p:spPr>
          <a:xfrm>
            <a:off x="8126339" y="0"/>
            <a:ext cx="3873500" cy="3340100"/>
          </a:xfrm>
          <a:prstGeom prst="rect">
            <a:avLst/>
          </a:prstGeom>
        </p:spPr>
      </p:pic>
      <p:pic>
        <p:nvPicPr>
          <p:cNvPr id="4" name="Picture 3"/>
          <p:cNvPicPr>
            <a:picLocks noChangeAspect="1"/>
          </p:cNvPicPr>
          <p:nvPr/>
        </p:nvPicPr>
        <p:blipFill>
          <a:blip r:embed="rId4"/>
          <a:stretch>
            <a:fillRect/>
          </a:stretch>
        </p:blipFill>
        <p:spPr>
          <a:xfrm>
            <a:off x="8373906" y="2083161"/>
            <a:ext cx="1689183" cy="42077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789" y="1813719"/>
            <a:ext cx="5130800" cy="1358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789" y="3340100"/>
            <a:ext cx="4546600" cy="15621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315" y="5208953"/>
            <a:ext cx="6299200" cy="647700"/>
          </a:xfrm>
          <a:prstGeom prst="rect">
            <a:avLst/>
          </a:prstGeom>
        </p:spPr>
      </p:pic>
    </p:spTree>
    <p:extLst>
      <p:ext uri="{BB962C8B-B14F-4D97-AF65-F5344CB8AC3E}">
        <p14:creationId xmlns:p14="http://schemas.microsoft.com/office/powerpoint/2010/main" val="160297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Image</a:t>
            </a:r>
            <a:endParaRPr lang="en-US" dirty="0"/>
          </a:p>
        </p:txBody>
      </p:sp>
      <p:pic>
        <p:nvPicPr>
          <p:cNvPr id="7" name="Picture 6"/>
          <p:cNvPicPr>
            <a:picLocks noChangeAspect="1"/>
          </p:cNvPicPr>
          <p:nvPr/>
        </p:nvPicPr>
        <p:blipFill>
          <a:blip r:embed="rId3"/>
          <a:stretch>
            <a:fillRect/>
          </a:stretch>
        </p:blipFill>
        <p:spPr>
          <a:xfrm>
            <a:off x="5419677" y="144975"/>
            <a:ext cx="6642100" cy="2235200"/>
          </a:xfrm>
          <a:prstGeom prst="rect">
            <a:avLst/>
          </a:prstGeom>
        </p:spPr>
      </p:pic>
      <p:pic>
        <p:nvPicPr>
          <p:cNvPr id="12" name="Picture 11"/>
          <p:cNvPicPr>
            <a:picLocks noChangeAspect="1"/>
          </p:cNvPicPr>
          <p:nvPr/>
        </p:nvPicPr>
        <p:blipFill>
          <a:blip r:embed="rId4"/>
          <a:stretch>
            <a:fillRect/>
          </a:stretch>
        </p:blipFill>
        <p:spPr>
          <a:xfrm>
            <a:off x="8443350" y="2739053"/>
            <a:ext cx="3098800" cy="3149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70" y="2093094"/>
            <a:ext cx="6731000" cy="13081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70" y="3969292"/>
            <a:ext cx="6223000" cy="1308100"/>
          </a:xfrm>
          <a:prstGeom prst="rect">
            <a:avLst/>
          </a:prstGeom>
        </p:spPr>
      </p:pic>
    </p:spTree>
    <p:extLst>
      <p:ext uri="{BB962C8B-B14F-4D97-AF65-F5344CB8AC3E}">
        <p14:creationId xmlns:p14="http://schemas.microsoft.com/office/powerpoint/2010/main" val="11751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31571884"/>
              </p:ext>
            </p:extLst>
          </p:nvPr>
        </p:nvGraphicFramePr>
        <p:xfrm>
          <a:off x="484094" y="448234"/>
          <a:ext cx="10165149" cy="3535680"/>
        </p:xfrm>
        <a:graphic>
          <a:graphicData uri="http://schemas.openxmlformats.org/drawingml/2006/table">
            <a:tbl>
              <a:tblPr firstRow="1" bandRow="1">
                <a:tableStyleId>{69012ECD-51FC-41F1-AA8D-1B2483CD663E}</a:tableStyleId>
              </a:tblPr>
              <a:tblGrid>
                <a:gridCol w="3791200"/>
                <a:gridCol w="6373949"/>
              </a:tblGrid>
              <a:tr h="355716">
                <a:tc>
                  <a:txBody>
                    <a:bodyPr/>
                    <a:lstStyle/>
                    <a:p>
                      <a:pPr algn="l" fontAlgn="base"/>
                      <a:r>
                        <a:rPr lang="en-US" dirty="0" smtClean="0">
                          <a:effectLst/>
                          <a:latin typeface="inherit" charset="0"/>
                        </a:rPr>
                        <a:t>Folder</a:t>
                      </a:r>
                      <a:endParaRPr lang="en-US" dirty="0">
                        <a:effectLst/>
                        <a:latin typeface="inherit" charset="0"/>
                      </a:endParaRPr>
                    </a:p>
                  </a:txBody>
                  <a:tcPr/>
                </a:tc>
                <a:tc>
                  <a:txBody>
                    <a:bodyPr/>
                    <a:lstStyle/>
                    <a:p>
                      <a:pPr algn="l" fontAlgn="base"/>
                      <a:r>
                        <a:rPr lang="en-US" dirty="0" smtClean="0">
                          <a:effectLst/>
                          <a:latin typeface="inherit" charset="0"/>
                        </a:rPr>
                        <a:t>Device</a:t>
                      </a:r>
                      <a:r>
                        <a:rPr lang="en-US" baseline="0" dirty="0" smtClean="0">
                          <a:effectLst/>
                          <a:latin typeface="inherit" charset="0"/>
                        </a:rPr>
                        <a:t> Type</a:t>
                      </a:r>
                      <a:endParaRPr lang="en-US" dirty="0">
                        <a:effectLst/>
                        <a:latin typeface="inherit" charset="0"/>
                      </a:endParaRPr>
                    </a:p>
                  </a:txBody>
                  <a:tcPr/>
                </a:tc>
              </a:tr>
              <a:tr h="506773">
                <a:tc>
                  <a:txBody>
                    <a:bodyPr/>
                    <a:lstStyle/>
                    <a:p>
                      <a:pPr algn="l" fontAlgn="base"/>
                      <a:r>
                        <a:rPr lang="en-US" b="1" dirty="0">
                          <a:effectLst/>
                          <a:latin typeface="inherit" charset="0"/>
                        </a:rPr>
                        <a:t>android-</a:t>
                      </a:r>
                      <a:r>
                        <a:rPr lang="en-US" b="1" dirty="0" err="1">
                          <a:effectLst/>
                          <a:latin typeface="inherit" charset="0"/>
                        </a:rPr>
                        <a:t>ldpi</a:t>
                      </a:r>
                      <a:endParaRPr lang="en-US" b="1" dirty="0">
                        <a:effectLst/>
                        <a:latin typeface="inherit" charset="0"/>
                      </a:endParaRPr>
                    </a:p>
                  </a:txBody>
                  <a:tcPr marL="127000" marR="127000" marT="127000" marB="127000"/>
                </a:tc>
                <a:tc>
                  <a:txBody>
                    <a:bodyPr/>
                    <a:lstStyle/>
                    <a:p>
                      <a:pPr algn="l" fontAlgn="base"/>
                      <a:r>
                        <a:rPr lang="en-US">
                          <a:effectLst/>
                          <a:latin typeface="inherit" charset="0"/>
                        </a:rPr>
                        <a:t>Low-density screens, around 120 dpi.</a:t>
                      </a:r>
                    </a:p>
                  </a:txBody>
                  <a:tcPr marL="127000" marR="127000" marT="127000" marB="127000"/>
                </a:tc>
              </a:tr>
              <a:tr h="506773">
                <a:tc>
                  <a:txBody>
                    <a:bodyPr/>
                    <a:lstStyle/>
                    <a:p>
                      <a:pPr algn="l" fontAlgn="base"/>
                      <a:r>
                        <a:rPr lang="en-US" b="1" dirty="0">
                          <a:effectLst/>
                          <a:latin typeface="inherit" charset="0"/>
                        </a:rPr>
                        <a:t>android-</a:t>
                      </a:r>
                      <a:r>
                        <a:rPr lang="en-US" b="1" dirty="0" err="1">
                          <a:effectLst/>
                          <a:latin typeface="inherit" charset="0"/>
                        </a:rPr>
                        <a:t>mdpi</a:t>
                      </a:r>
                      <a:endParaRPr lang="en-US" b="1" dirty="0">
                        <a:effectLst/>
                        <a:latin typeface="inherit" charset="0"/>
                      </a:endParaRPr>
                    </a:p>
                  </a:txBody>
                  <a:tcPr marL="127000" marR="127000" marT="127000" marB="127000"/>
                </a:tc>
                <a:tc>
                  <a:txBody>
                    <a:bodyPr/>
                    <a:lstStyle/>
                    <a:p>
                      <a:pPr algn="l" fontAlgn="base"/>
                      <a:r>
                        <a:rPr lang="en-US">
                          <a:effectLst/>
                          <a:latin typeface="inherit" charset="0"/>
                        </a:rPr>
                        <a:t>Medium-density screens, around 160 dpi.</a:t>
                      </a:r>
                    </a:p>
                  </a:txBody>
                  <a:tcPr marL="127000" marR="127000" marT="127000" marB="127000"/>
                </a:tc>
              </a:tr>
              <a:tr h="506773">
                <a:tc>
                  <a:txBody>
                    <a:bodyPr/>
                    <a:lstStyle/>
                    <a:p>
                      <a:pPr algn="l" fontAlgn="base"/>
                      <a:r>
                        <a:rPr lang="en-US" b="1" dirty="0">
                          <a:effectLst/>
                          <a:latin typeface="inherit" charset="0"/>
                        </a:rPr>
                        <a:t>android-</a:t>
                      </a:r>
                      <a:r>
                        <a:rPr lang="en-US" b="1" dirty="0" err="1">
                          <a:effectLst/>
                          <a:latin typeface="inherit" charset="0"/>
                        </a:rPr>
                        <a:t>hdpi</a:t>
                      </a:r>
                      <a:endParaRPr lang="en-US" b="1" dirty="0">
                        <a:effectLst/>
                        <a:latin typeface="inherit" charset="0"/>
                      </a:endParaRPr>
                    </a:p>
                  </a:txBody>
                  <a:tcPr marL="127000" marR="127000" marT="127000" marB="127000"/>
                </a:tc>
                <a:tc>
                  <a:txBody>
                    <a:bodyPr/>
                    <a:lstStyle/>
                    <a:p>
                      <a:pPr algn="l" fontAlgn="base"/>
                      <a:r>
                        <a:rPr lang="en-US">
                          <a:effectLst/>
                          <a:latin typeface="inherit" charset="0"/>
                        </a:rPr>
                        <a:t>High-density screens, around 240 dpi.</a:t>
                      </a:r>
                    </a:p>
                  </a:txBody>
                  <a:tcPr marL="127000" marR="127000" marT="127000" marB="127000"/>
                </a:tc>
              </a:tr>
              <a:tr h="506773">
                <a:tc>
                  <a:txBody>
                    <a:bodyPr/>
                    <a:lstStyle/>
                    <a:p>
                      <a:pPr algn="l" fontAlgn="base"/>
                      <a:r>
                        <a:rPr lang="en-US" b="1" dirty="0">
                          <a:effectLst/>
                          <a:latin typeface="inherit" charset="0"/>
                        </a:rPr>
                        <a:t>android-</a:t>
                      </a:r>
                      <a:r>
                        <a:rPr lang="en-US" b="1" dirty="0" err="1">
                          <a:effectLst/>
                          <a:latin typeface="inherit" charset="0"/>
                        </a:rPr>
                        <a:t>xhdpi</a:t>
                      </a:r>
                      <a:endParaRPr lang="en-US" b="1" dirty="0">
                        <a:effectLst/>
                        <a:latin typeface="inherit" charset="0"/>
                      </a:endParaRPr>
                    </a:p>
                  </a:txBody>
                  <a:tcPr marL="127000" marR="127000" marT="127000" marB="127000"/>
                </a:tc>
                <a:tc>
                  <a:txBody>
                    <a:bodyPr/>
                    <a:lstStyle/>
                    <a:p>
                      <a:pPr algn="l" fontAlgn="base"/>
                      <a:r>
                        <a:rPr lang="en-US">
                          <a:effectLst/>
                          <a:latin typeface="inherit" charset="0"/>
                        </a:rPr>
                        <a:t>Extra-high-density screens, around 320 dpi.</a:t>
                      </a:r>
                    </a:p>
                  </a:txBody>
                  <a:tcPr marL="127000" marR="127000" marT="127000" marB="127000"/>
                </a:tc>
              </a:tr>
              <a:tr h="506773">
                <a:tc>
                  <a:txBody>
                    <a:bodyPr/>
                    <a:lstStyle/>
                    <a:p>
                      <a:pPr algn="l" fontAlgn="base"/>
                      <a:r>
                        <a:rPr lang="en-US" b="1" dirty="0">
                          <a:effectLst/>
                          <a:latin typeface="inherit" charset="0"/>
                        </a:rPr>
                        <a:t>android-</a:t>
                      </a:r>
                      <a:r>
                        <a:rPr lang="en-US" b="1" dirty="0" err="1">
                          <a:effectLst/>
                          <a:latin typeface="inherit" charset="0"/>
                        </a:rPr>
                        <a:t>xxhdpi</a:t>
                      </a:r>
                      <a:endParaRPr lang="en-US" b="1" dirty="0">
                        <a:effectLst/>
                        <a:latin typeface="inherit" charset="0"/>
                      </a:endParaRPr>
                    </a:p>
                  </a:txBody>
                  <a:tcPr marL="127000" marR="127000" marT="127000" marB="127000"/>
                </a:tc>
                <a:tc>
                  <a:txBody>
                    <a:bodyPr/>
                    <a:lstStyle/>
                    <a:p>
                      <a:pPr algn="l" fontAlgn="base"/>
                      <a:r>
                        <a:rPr lang="en-US">
                          <a:effectLst/>
                          <a:latin typeface="inherit" charset="0"/>
                        </a:rPr>
                        <a:t>Extra-extra-high-density screens, around 480 dpi.</a:t>
                      </a:r>
                    </a:p>
                  </a:txBody>
                  <a:tcPr marL="127000" marR="127000" marT="127000" marB="127000"/>
                </a:tc>
              </a:tr>
              <a:tr h="506773">
                <a:tc>
                  <a:txBody>
                    <a:bodyPr/>
                    <a:lstStyle/>
                    <a:p>
                      <a:pPr algn="l" fontAlgn="base"/>
                      <a:r>
                        <a:rPr lang="en-US" b="1" dirty="0">
                          <a:effectLst/>
                          <a:latin typeface="inherit" charset="0"/>
                        </a:rPr>
                        <a:t>android-</a:t>
                      </a:r>
                      <a:r>
                        <a:rPr lang="en-US" b="1" dirty="0" err="1">
                          <a:effectLst/>
                          <a:latin typeface="inherit" charset="0"/>
                        </a:rPr>
                        <a:t>xxxhdpi</a:t>
                      </a:r>
                      <a:endParaRPr lang="en-US" b="1" dirty="0">
                        <a:effectLst/>
                        <a:latin typeface="inherit" charset="0"/>
                      </a:endParaRPr>
                    </a:p>
                  </a:txBody>
                  <a:tcPr marL="127000" marR="127000" marT="127000" marB="127000"/>
                </a:tc>
                <a:tc>
                  <a:txBody>
                    <a:bodyPr/>
                    <a:lstStyle/>
                    <a:p>
                      <a:pPr algn="l" fontAlgn="base"/>
                      <a:r>
                        <a:rPr lang="en-US" dirty="0">
                          <a:effectLst/>
                          <a:latin typeface="inherit" charset="0"/>
                        </a:rPr>
                        <a:t>Extra-extra-extra high-density screens, around 640 dpi.</a:t>
                      </a:r>
                    </a:p>
                  </a:txBody>
                  <a:tcPr marL="127000" marR="127000" marT="127000" marB="127000"/>
                </a:tc>
              </a:tr>
            </a:tbl>
          </a:graphicData>
        </a:graphic>
      </p:graphicFrame>
    </p:spTree>
    <p:extLst>
      <p:ext uri="{BB962C8B-B14F-4D97-AF65-F5344CB8AC3E}">
        <p14:creationId xmlns:p14="http://schemas.microsoft.com/office/powerpoint/2010/main" val="78565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Image</a:t>
            </a:r>
            <a:endParaRPr lang="en-US" dirty="0"/>
          </a:p>
        </p:txBody>
      </p:sp>
      <p:pic>
        <p:nvPicPr>
          <p:cNvPr id="2" name="Picture 1"/>
          <p:cNvPicPr>
            <a:picLocks noChangeAspect="1"/>
          </p:cNvPicPr>
          <p:nvPr/>
        </p:nvPicPr>
        <p:blipFill>
          <a:blip r:embed="rId3"/>
          <a:stretch>
            <a:fillRect/>
          </a:stretch>
        </p:blipFill>
        <p:spPr>
          <a:xfrm>
            <a:off x="354721" y="1995072"/>
            <a:ext cx="9766300" cy="2108200"/>
          </a:xfrm>
          <a:prstGeom prst="rect">
            <a:avLst/>
          </a:prstGeom>
        </p:spPr>
      </p:pic>
      <p:pic>
        <p:nvPicPr>
          <p:cNvPr id="3" name="Picture 2"/>
          <p:cNvPicPr>
            <a:picLocks noChangeAspect="1"/>
          </p:cNvPicPr>
          <p:nvPr/>
        </p:nvPicPr>
        <p:blipFill>
          <a:blip r:embed="rId4"/>
          <a:stretch>
            <a:fillRect/>
          </a:stretch>
        </p:blipFill>
        <p:spPr>
          <a:xfrm>
            <a:off x="7479421" y="4452106"/>
            <a:ext cx="2641600" cy="1333500"/>
          </a:xfrm>
          <a:prstGeom prst="rect">
            <a:avLst/>
          </a:prstGeom>
        </p:spPr>
      </p:pic>
    </p:spTree>
    <p:extLst>
      <p:ext uri="{BB962C8B-B14F-4D97-AF65-F5344CB8AC3E}">
        <p14:creationId xmlns:p14="http://schemas.microsoft.com/office/powerpoint/2010/main" val="165816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Image Button</a:t>
            </a:r>
            <a:endParaRPr lang="en-US" dirty="0"/>
          </a:p>
        </p:txBody>
      </p:sp>
      <p:pic>
        <p:nvPicPr>
          <p:cNvPr id="4" name="Picture 3"/>
          <p:cNvPicPr>
            <a:picLocks noChangeAspect="1"/>
          </p:cNvPicPr>
          <p:nvPr/>
        </p:nvPicPr>
        <p:blipFill>
          <a:blip r:embed="rId3"/>
          <a:stretch>
            <a:fillRect/>
          </a:stretch>
        </p:blipFill>
        <p:spPr>
          <a:xfrm>
            <a:off x="9458275" y="103495"/>
            <a:ext cx="2222500" cy="1943100"/>
          </a:xfrm>
          <a:prstGeom prst="rect">
            <a:avLst/>
          </a:prstGeom>
        </p:spPr>
      </p:pic>
      <p:pic>
        <p:nvPicPr>
          <p:cNvPr id="5" name="Picture 4"/>
          <p:cNvPicPr>
            <a:picLocks noChangeAspect="1"/>
          </p:cNvPicPr>
          <p:nvPr/>
        </p:nvPicPr>
        <p:blipFill>
          <a:blip r:embed="rId4"/>
          <a:stretch>
            <a:fillRect/>
          </a:stretch>
        </p:blipFill>
        <p:spPr>
          <a:xfrm>
            <a:off x="9403740" y="2222693"/>
            <a:ext cx="2277035" cy="42343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046595"/>
            <a:ext cx="6086462" cy="16813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067" y="4128294"/>
            <a:ext cx="8294633" cy="1626749"/>
          </a:xfrm>
          <a:prstGeom prst="rect">
            <a:avLst/>
          </a:prstGeom>
        </p:spPr>
      </p:pic>
    </p:spTree>
    <p:extLst>
      <p:ext uri="{BB962C8B-B14F-4D97-AF65-F5344CB8AC3E}">
        <p14:creationId xmlns:p14="http://schemas.microsoft.com/office/powerpoint/2010/main" val="122901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58955" y="503853"/>
            <a:ext cx="8343900" cy="5918200"/>
          </a:xfrm>
          <a:prstGeom prst="rect">
            <a:avLst/>
          </a:prstGeom>
        </p:spPr>
      </p:pic>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Scroll Views</a:t>
            </a:r>
            <a:endParaRPr lang="en-US" dirty="0"/>
          </a:p>
        </p:txBody>
      </p:sp>
    </p:spTree>
    <p:extLst>
      <p:ext uri="{BB962C8B-B14F-4D97-AF65-F5344CB8AC3E}">
        <p14:creationId xmlns:p14="http://schemas.microsoft.com/office/powerpoint/2010/main" val="161095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Scroll Views</a:t>
            </a:r>
            <a:endParaRPr lang="en-US" dirty="0"/>
          </a:p>
        </p:txBody>
      </p:sp>
      <p:pic>
        <p:nvPicPr>
          <p:cNvPr id="3" name="Picture 2"/>
          <p:cNvPicPr>
            <a:picLocks noChangeAspect="1"/>
          </p:cNvPicPr>
          <p:nvPr/>
        </p:nvPicPr>
        <p:blipFill>
          <a:blip r:embed="rId3"/>
          <a:stretch>
            <a:fillRect/>
          </a:stretch>
        </p:blipFill>
        <p:spPr>
          <a:xfrm>
            <a:off x="981808" y="373673"/>
            <a:ext cx="9525000" cy="5829300"/>
          </a:xfrm>
          <a:prstGeom prst="rect">
            <a:avLst/>
          </a:prstGeom>
        </p:spPr>
      </p:pic>
    </p:spTree>
    <p:extLst>
      <p:ext uri="{BB962C8B-B14F-4D97-AF65-F5344CB8AC3E}">
        <p14:creationId xmlns:p14="http://schemas.microsoft.com/office/powerpoint/2010/main" val="211606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Scroll Views</a:t>
            </a:r>
            <a:endParaRPr lang="en-US" dirty="0"/>
          </a:p>
        </p:txBody>
      </p:sp>
      <p:pic>
        <p:nvPicPr>
          <p:cNvPr id="2" name="Picture 1"/>
          <p:cNvPicPr>
            <a:picLocks noChangeAspect="1"/>
          </p:cNvPicPr>
          <p:nvPr/>
        </p:nvPicPr>
        <p:blipFill>
          <a:blip r:embed="rId3"/>
          <a:stretch>
            <a:fillRect/>
          </a:stretch>
        </p:blipFill>
        <p:spPr>
          <a:xfrm>
            <a:off x="2268317" y="2281799"/>
            <a:ext cx="5854700" cy="3644900"/>
          </a:xfrm>
          <a:prstGeom prst="rect">
            <a:avLst/>
          </a:prstGeom>
        </p:spPr>
      </p:pic>
    </p:spTree>
    <p:extLst>
      <p:ext uri="{BB962C8B-B14F-4D97-AF65-F5344CB8AC3E}">
        <p14:creationId xmlns:p14="http://schemas.microsoft.com/office/powerpoint/2010/main" val="5217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Toasts</a:t>
            </a:r>
            <a:endParaRPr lang="en-US" dirty="0"/>
          </a:p>
        </p:txBody>
      </p:sp>
      <p:pic>
        <p:nvPicPr>
          <p:cNvPr id="2" name="Picture 1"/>
          <p:cNvPicPr>
            <a:picLocks noChangeAspect="1"/>
          </p:cNvPicPr>
          <p:nvPr/>
        </p:nvPicPr>
        <p:blipFill>
          <a:blip r:embed="rId3"/>
          <a:stretch>
            <a:fillRect/>
          </a:stretch>
        </p:blipFill>
        <p:spPr>
          <a:xfrm>
            <a:off x="8275418" y="2030462"/>
            <a:ext cx="2984500" cy="4330700"/>
          </a:xfrm>
          <a:prstGeom prst="rect">
            <a:avLst/>
          </a:prstGeom>
        </p:spPr>
      </p:pic>
      <p:pic>
        <p:nvPicPr>
          <p:cNvPr id="3" name="Picture 2"/>
          <p:cNvPicPr>
            <a:picLocks noChangeAspect="1"/>
          </p:cNvPicPr>
          <p:nvPr/>
        </p:nvPicPr>
        <p:blipFill>
          <a:blip r:embed="rId4"/>
          <a:stretch>
            <a:fillRect/>
          </a:stretch>
        </p:blipFill>
        <p:spPr>
          <a:xfrm>
            <a:off x="915572" y="1744712"/>
            <a:ext cx="6108700" cy="4902200"/>
          </a:xfrm>
          <a:prstGeom prst="rect">
            <a:avLst/>
          </a:prstGeom>
        </p:spPr>
      </p:pic>
    </p:spTree>
    <p:extLst>
      <p:ext uri="{BB962C8B-B14F-4D97-AF65-F5344CB8AC3E}">
        <p14:creationId xmlns:p14="http://schemas.microsoft.com/office/powerpoint/2010/main" val="11289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Toasts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796" y="2265876"/>
            <a:ext cx="9834407" cy="2517140"/>
          </a:xfrm>
          <a:prstGeom prst="rect">
            <a:avLst/>
          </a:prstGeom>
        </p:spPr>
      </p:pic>
    </p:spTree>
    <p:extLst>
      <p:ext uri="{BB962C8B-B14F-4D97-AF65-F5344CB8AC3E}">
        <p14:creationId xmlns:p14="http://schemas.microsoft.com/office/powerpoint/2010/main" val="31674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Layout </a:t>
            </a:r>
            <a:endParaRPr lang="en-US" dirty="0"/>
          </a:p>
        </p:txBody>
      </p:sp>
      <p:pic>
        <p:nvPicPr>
          <p:cNvPr id="3" name="Picture 2"/>
          <p:cNvPicPr>
            <a:picLocks noChangeAspect="1"/>
          </p:cNvPicPr>
          <p:nvPr/>
        </p:nvPicPr>
        <p:blipFill>
          <a:blip r:embed="rId3"/>
          <a:stretch>
            <a:fillRect/>
          </a:stretch>
        </p:blipFill>
        <p:spPr>
          <a:xfrm>
            <a:off x="476250" y="1646238"/>
            <a:ext cx="11239500" cy="4775200"/>
          </a:xfrm>
          <a:prstGeom prst="rect">
            <a:avLst/>
          </a:prstGeom>
        </p:spPr>
      </p:pic>
    </p:spTree>
    <p:extLst>
      <p:ext uri="{BB962C8B-B14F-4D97-AF65-F5344CB8AC3E}">
        <p14:creationId xmlns:p14="http://schemas.microsoft.com/office/powerpoint/2010/main" val="709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Autofit/>
          </a:bodyPr>
          <a:lstStyle/>
          <a:p>
            <a:pPr fontAlgn="base"/>
            <a:r>
              <a:rPr lang="en-US" sz="1400" dirty="0"/>
              <a:t>GUI components are all types of view. They are all subclasses of the </a:t>
            </a:r>
            <a:r>
              <a:rPr lang="en-US" sz="1400" dirty="0" err="1"/>
              <a:t>android.view.Viewclass</a:t>
            </a:r>
            <a:r>
              <a:rPr lang="en-US" sz="1400" dirty="0"/>
              <a:t>.</a:t>
            </a:r>
          </a:p>
          <a:p>
            <a:pPr fontAlgn="base"/>
            <a:r>
              <a:rPr lang="en-US" sz="1400" dirty="0"/>
              <a:t>All layouts are subclasses of the </a:t>
            </a:r>
            <a:r>
              <a:rPr lang="en-US" sz="1400" dirty="0" err="1"/>
              <a:t>android.view.ViewGroup</a:t>
            </a:r>
            <a:r>
              <a:rPr lang="en-US" sz="1400" dirty="0"/>
              <a:t> class. A view group is a type of view that can contain multiple views.</a:t>
            </a:r>
          </a:p>
          <a:p>
            <a:pPr fontAlgn="base"/>
            <a:r>
              <a:rPr lang="en-US" sz="1400" dirty="0"/>
              <a:t>The layout XML file gets converted to a </a:t>
            </a:r>
            <a:r>
              <a:rPr lang="en-US" sz="1400" dirty="0" err="1"/>
              <a:t>ViewGroup</a:t>
            </a:r>
            <a:r>
              <a:rPr lang="en-US" sz="1400" dirty="0"/>
              <a:t> containing a hierarchical tree of views.</a:t>
            </a:r>
          </a:p>
          <a:p>
            <a:pPr fontAlgn="base"/>
            <a:r>
              <a:rPr lang="en-US" sz="1400" dirty="0"/>
              <a:t>A relative layout displays child views relative to other views, or relative to the parent layout.</a:t>
            </a:r>
          </a:p>
          <a:p>
            <a:pPr fontAlgn="base"/>
            <a:r>
              <a:rPr lang="en-US" sz="1400" dirty="0"/>
              <a:t>A linear layout lists views either horizontally or vertically. You specify the direction using </a:t>
            </a:r>
            <a:r>
              <a:rPr lang="en-US" sz="1400" dirty="0" err="1"/>
              <a:t>theandroid:orientation</a:t>
            </a:r>
            <a:r>
              <a:rPr lang="en-US" sz="1400" dirty="0"/>
              <a:t> attribute.</a:t>
            </a:r>
          </a:p>
          <a:p>
            <a:pPr fontAlgn="base"/>
            <a:r>
              <a:rPr lang="en-US" sz="1400" dirty="0"/>
              <a:t>A grid layout divides the screen into a grid of cells so that you can specify which cell (or cells) each view should occupy. Use </a:t>
            </a:r>
            <a:r>
              <a:rPr lang="en-US" sz="1400" dirty="0" err="1"/>
              <a:t>android:columnCount</a:t>
            </a:r>
            <a:r>
              <a:rPr lang="en-US" sz="1400" dirty="0"/>
              <a:t> to say how many columns there should be. Use </a:t>
            </a:r>
            <a:r>
              <a:rPr lang="en-US" sz="1400" dirty="0" err="1"/>
              <a:t>android:layout_row</a:t>
            </a:r>
            <a:r>
              <a:rPr lang="en-US" sz="1400" dirty="0"/>
              <a:t> and </a:t>
            </a:r>
            <a:r>
              <a:rPr lang="en-US" sz="1400" dirty="0" err="1"/>
              <a:t>android:layout_column</a:t>
            </a:r>
            <a:r>
              <a:rPr lang="en-US" sz="1400" dirty="0"/>
              <a:t> to say which cell you want each view to appear in. Use </a:t>
            </a:r>
            <a:r>
              <a:rPr lang="en-US" sz="1400" dirty="0" err="1"/>
              <a:t>android:layout_columnSpan</a:t>
            </a:r>
            <a:r>
              <a:rPr lang="en-US" sz="1400" dirty="0"/>
              <a:t> to say how many columns the view should spread across.</a:t>
            </a:r>
          </a:p>
          <a:p>
            <a:pPr fontAlgn="base"/>
            <a:r>
              <a:rPr lang="en-US" sz="1400" dirty="0"/>
              <a:t>Use </a:t>
            </a:r>
            <a:r>
              <a:rPr lang="en-US" sz="1400" dirty="0" err="1"/>
              <a:t>android:padding</a:t>
            </a:r>
            <a:r>
              <a:rPr lang="en-US" sz="1400" dirty="0"/>
              <a:t>* attributes to specify how much padding you want there to be around a view.</a:t>
            </a:r>
          </a:p>
          <a:p>
            <a:pPr fontAlgn="base"/>
            <a:r>
              <a:rPr lang="en-US" sz="1400" dirty="0"/>
              <a:t>Use </a:t>
            </a:r>
            <a:r>
              <a:rPr lang="en-US" sz="1400" dirty="0" err="1"/>
              <a:t>android:layout_weight</a:t>
            </a:r>
            <a:r>
              <a:rPr lang="en-US" sz="1400" dirty="0"/>
              <a:t> in a linear layout if you want a view to use up extra space in the layout</a:t>
            </a:r>
            <a:r>
              <a:rPr lang="en-US" sz="1400" dirty="0" smtClean="0"/>
              <a:t>.</a:t>
            </a:r>
            <a:endParaRPr lang="en-US" sz="1400" dirty="0"/>
          </a:p>
        </p:txBody>
      </p:sp>
    </p:spTree>
    <p:extLst>
      <p:ext uri="{BB962C8B-B14F-4D97-AF65-F5344CB8AC3E}">
        <p14:creationId xmlns:p14="http://schemas.microsoft.com/office/powerpoint/2010/main" val="9447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Autofit/>
          </a:bodyPr>
          <a:lstStyle/>
          <a:p>
            <a:pPr fontAlgn="base"/>
            <a:r>
              <a:rPr lang="en-US" sz="1400" dirty="0" err="1"/>
              <a:t>android:layout_gravity</a:t>
            </a:r>
            <a:r>
              <a:rPr lang="en-US" sz="1400" dirty="0"/>
              <a:t> lets you say where you want views to appear in their available space.</a:t>
            </a:r>
          </a:p>
          <a:p>
            <a:pPr fontAlgn="base"/>
            <a:r>
              <a:rPr lang="en-US" sz="1400" dirty="0" err="1"/>
              <a:t>android:gravity</a:t>
            </a:r>
            <a:r>
              <a:rPr lang="en-US" sz="1400" dirty="0"/>
              <a:t> lets you say where you want the contents to appear inside the view.</a:t>
            </a:r>
          </a:p>
          <a:p>
            <a:pPr fontAlgn="base"/>
            <a:r>
              <a:rPr lang="en-US" sz="1400" dirty="0" smtClean="0"/>
              <a:t>&lt;</a:t>
            </a:r>
            <a:r>
              <a:rPr lang="en-US" sz="1400" dirty="0" err="1"/>
              <a:t>ToggleButton</a:t>
            </a:r>
            <a:r>
              <a:rPr lang="en-US" sz="1400" dirty="0"/>
              <a:t>&gt; defines a toggle button which allows you to choose between two states by clicking a button.</a:t>
            </a:r>
          </a:p>
          <a:p>
            <a:pPr fontAlgn="base"/>
            <a:r>
              <a:rPr lang="en-US" sz="1400" dirty="0"/>
              <a:t>&lt;Switch&gt; defines a switch control that behaves in the same way as a toggle button. It requires API level 14 or above.</a:t>
            </a:r>
          </a:p>
          <a:p>
            <a:pPr fontAlgn="base"/>
            <a:r>
              <a:rPr lang="en-US" sz="1400" dirty="0"/>
              <a:t>&lt;</a:t>
            </a:r>
            <a:r>
              <a:rPr lang="en-US" sz="1400" dirty="0" err="1"/>
              <a:t>CheckBox</a:t>
            </a:r>
            <a:r>
              <a:rPr lang="en-US" sz="1400" dirty="0"/>
              <a:t>&gt; defines a checkbox.</a:t>
            </a:r>
          </a:p>
          <a:p>
            <a:pPr fontAlgn="base"/>
            <a:r>
              <a:rPr lang="en-US" sz="1400" dirty="0"/>
              <a:t>To define a group of radio buttons, first use &lt;</a:t>
            </a:r>
            <a:r>
              <a:rPr lang="en-US" sz="1400" dirty="0" err="1"/>
              <a:t>RadioGroup</a:t>
            </a:r>
            <a:r>
              <a:rPr lang="en-US" sz="1400" dirty="0"/>
              <a:t>&gt; to define the radio group. Then put individual radio buttons in the radio group using &lt;</a:t>
            </a:r>
            <a:r>
              <a:rPr lang="en-US" sz="1400" dirty="0" err="1"/>
              <a:t>RadioButton</a:t>
            </a:r>
            <a:r>
              <a:rPr lang="en-US" sz="1400" dirty="0"/>
              <a:t>&gt;.</a:t>
            </a:r>
          </a:p>
          <a:p>
            <a:pPr fontAlgn="base"/>
            <a:r>
              <a:rPr lang="en-US" sz="1400" dirty="0"/>
              <a:t>Use &lt;</a:t>
            </a:r>
            <a:r>
              <a:rPr lang="en-US" sz="1400" dirty="0" err="1"/>
              <a:t>ImageView</a:t>
            </a:r>
            <a:r>
              <a:rPr lang="en-US" sz="1400" dirty="0"/>
              <a:t>&gt; to display an image.</a:t>
            </a:r>
          </a:p>
          <a:p>
            <a:pPr fontAlgn="base"/>
            <a:r>
              <a:rPr lang="en-US" sz="1400" dirty="0"/>
              <a:t>&lt;</a:t>
            </a:r>
            <a:r>
              <a:rPr lang="en-US" sz="1400" dirty="0" err="1"/>
              <a:t>ImageButton</a:t>
            </a:r>
            <a:r>
              <a:rPr lang="en-US" sz="1400" dirty="0"/>
              <a:t>&gt; defines a button with no text, just an image.</a:t>
            </a:r>
          </a:p>
          <a:p>
            <a:pPr fontAlgn="base"/>
            <a:r>
              <a:rPr lang="en-US" sz="1400" dirty="0"/>
              <a:t>Add scrollbars using &lt;</a:t>
            </a:r>
            <a:r>
              <a:rPr lang="en-US" sz="1400" dirty="0" err="1"/>
              <a:t>ScrollView</a:t>
            </a:r>
            <a:r>
              <a:rPr lang="en-US" sz="1400" dirty="0"/>
              <a:t>&gt; or &lt;</a:t>
            </a:r>
            <a:r>
              <a:rPr lang="en-US" sz="1400" dirty="0" err="1"/>
              <a:t>HorizontalScrollView</a:t>
            </a:r>
            <a:r>
              <a:rPr lang="en-US" sz="1400" dirty="0"/>
              <a:t>&gt;.</a:t>
            </a:r>
          </a:p>
          <a:p>
            <a:pPr fontAlgn="base"/>
            <a:r>
              <a:rPr lang="en-US" sz="1400" dirty="0"/>
              <a:t>A Toast is a pop-up message</a:t>
            </a:r>
            <a:r>
              <a:rPr lang="en-US" sz="1400" dirty="0" smtClean="0"/>
              <a:t>.</a:t>
            </a:r>
            <a:endParaRPr lang="en-US" sz="1400" dirty="0"/>
          </a:p>
        </p:txBody>
      </p:sp>
    </p:spTree>
    <p:extLst>
      <p:ext uri="{BB962C8B-B14F-4D97-AF65-F5344CB8AC3E}">
        <p14:creationId xmlns:p14="http://schemas.microsoft.com/office/powerpoint/2010/main" val="145946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smtClean="0"/>
              <a:t>Chapter </a:t>
            </a:r>
            <a:r>
              <a:rPr lang="en-US" dirty="0" smtClean="0"/>
              <a:t>3 HFAD – Get Intent code example working (due Thursday)</a:t>
            </a:r>
            <a:endParaRPr lang="en-US" dirty="0"/>
          </a:p>
          <a:p>
            <a:r>
              <a:rPr lang="en-US" dirty="0"/>
              <a:t>Read Chapter </a:t>
            </a:r>
            <a:r>
              <a:rPr lang="en-US" dirty="0"/>
              <a:t>5</a:t>
            </a:r>
            <a:endParaRPr lang="en-US" dirty="0"/>
          </a:p>
        </p:txBody>
      </p:sp>
    </p:spTree>
    <p:extLst>
      <p:ext uri="{BB962C8B-B14F-4D97-AF65-F5344CB8AC3E}">
        <p14:creationId xmlns:p14="http://schemas.microsoft.com/office/powerpoint/2010/main" val="204767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a:bodyPr>
          <a:lstStyle/>
          <a:p>
            <a:r>
              <a:rPr lang="en-US" dirty="0" smtClean="0"/>
              <a:t>Chap </a:t>
            </a:r>
            <a:r>
              <a:rPr lang="en-US" dirty="0" smtClean="0"/>
              <a:t>5 </a:t>
            </a:r>
            <a:r>
              <a:rPr lang="en-US" dirty="0" smtClean="0"/>
              <a:t>–  Linear Layout </a:t>
            </a:r>
            <a:endParaRPr lang="en-US" dirty="0"/>
          </a:p>
        </p:txBody>
      </p:sp>
      <p:sp>
        <p:nvSpPr>
          <p:cNvPr id="2" name="Rectangle 1"/>
          <p:cNvSpPr/>
          <p:nvPr/>
        </p:nvSpPr>
        <p:spPr>
          <a:xfrm>
            <a:off x="2128536" y="2297368"/>
            <a:ext cx="8076922" cy="523220"/>
          </a:xfrm>
          <a:prstGeom prst="rect">
            <a:avLst/>
          </a:prstGeom>
        </p:spPr>
        <p:txBody>
          <a:bodyPr wrap="square">
            <a:spAutoFit/>
          </a:bodyPr>
          <a:lstStyle/>
          <a:p>
            <a:r>
              <a:rPr lang="en-US" sz="2800" dirty="0" err="1"/>
              <a:t>android:layout_width</a:t>
            </a:r>
            <a:r>
              <a:rPr lang="en-US" sz="2800" dirty="0"/>
              <a:t>="</a:t>
            </a:r>
            <a:r>
              <a:rPr lang="en-US" sz="2800" dirty="0" err="1"/>
              <a:t>wrap_content</a:t>
            </a:r>
            <a:r>
              <a:rPr lang="en-US" sz="2800" dirty="0"/>
              <a:t>"</a:t>
            </a:r>
          </a:p>
        </p:txBody>
      </p:sp>
      <p:sp>
        <p:nvSpPr>
          <p:cNvPr id="4" name="Rectangle 3"/>
          <p:cNvSpPr/>
          <p:nvPr/>
        </p:nvSpPr>
        <p:spPr>
          <a:xfrm>
            <a:off x="2115672" y="3281082"/>
            <a:ext cx="8129862" cy="523220"/>
          </a:xfrm>
          <a:prstGeom prst="rect">
            <a:avLst/>
          </a:prstGeom>
        </p:spPr>
        <p:txBody>
          <a:bodyPr wrap="square">
            <a:spAutoFit/>
          </a:bodyPr>
          <a:lstStyle/>
          <a:p>
            <a:r>
              <a:rPr lang="en-US" sz="2800" dirty="0" err="1"/>
              <a:t>android:layout_width</a:t>
            </a:r>
            <a:r>
              <a:rPr lang="en-US" sz="2800" dirty="0"/>
              <a:t>="</a:t>
            </a:r>
            <a:r>
              <a:rPr lang="en-US" sz="2800" dirty="0" err="1"/>
              <a:t>match_parent</a:t>
            </a:r>
            <a:r>
              <a:rPr lang="en-US" sz="2800" dirty="0"/>
              <a:t>"</a:t>
            </a:r>
          </a:p>
        </p:txBody>
      </p:sp>
    </p:spTree>
    <p:extLst>
      <p:ext uri="{BB962C8B-B14F-4D97-AF65-F5344CB8AC3E}">
        <p14:creationId xmlns:p14="http://schemas.microsoft.com/office/powerpoint/2010/main" val="30666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a:t>
            </a:r>
            <a:r>
              <a:rPr lang="en-US" dirty="0" smtClean="0"/>
              <a:t>5 </a:t>
            </a:r>
            <a:r>
              <a:rPr lang="en-US" dirty="0" smtClean="0"/>
              <a:t>–  </a:t>
            </a:r>
            <a:br>
              <a:rPr lang="en-US" dirty="0" smtClean="0"/>
            </a:br>
            <a:r>
              <a:rPr lang="en-US" dirty="0" smtClean="0"/>
              <a:t>Linear </a:t>
            </a:r>
            <a:br>
              <a:rPr lang="en-US" dirty="0" smtClean="0"/>
            </a:br>
            <a:r>
              <a:rPr lang="en-US" dirty="0" smtClean="0"/>
              <a:t>Layout </a:t>
            </a:r>
            <a:endParaRPr lang="en-US" dirty="0"/>
          </a:p>
        </p:txBody>
      </p:sp>
      <p:pic>
        <p:nvPicPr>
          <p:cNvPr id="3" name="Picture 2"/>
          <p:cNvPicPr>
            <a:picLocks noChangeAspect="1"/>
          </p:cNvPicPr>
          <p:nvPr/>
        </p:nvPicPr>
        <p:blipFill>
          <a:blip r:embed="rId3"/>
          <a:stretch>
            <a:fillRect/>
          </a:stretch>
        </p:blipFill>
        <p:spPr>
          <a:xfrm>
            <a:off x="5325297" y="0"/>
            <a:ext cx="6866703" cy="6858000"/>
          </a:xfrm>
          <a:prstGeom prst="rect">
            <a:avLst/>
          </a:prstGeom>
        </p:spPr>
      </p:pic>
    </p:spTree>
    <p:extLst>
      <p:ext uri="{BB962C8B-B14F-4D97-AF65-F5344CB8AC3E}">
        <p14:creationId xmlns:p14="http://schemas.microsoft.com/office/powerpoint/2010/main" val="184564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95400" y="503853"/>
            <a:ext cx="9601200" cy="1142385"/>
          </a:xfrm>
        </p:spPr>
        <p:txBody>
          <a:bodyPr>
            <a:normAutofit fontScale="90000"/>
          </a:bodyPr>
          <a:lstStyle/>
          <a:p>
            <a:r>
              <a:rPr lang="en-US" dirty="0" smtClean="0"/>
              <a:t>Chap </a:t>
            </a:r>
            <a:r>
              <a:rPr lang="en-US" dirty="0" smtClean="0"/>
              <a:t>5 </a:t>
            </a:r>
            <a:r>
              <a:rPr lang="en-US" dirty="0" smtClean="0"/>
              <a:t>–  </a:t>
            </a:r>
            <a:br>
              <a:rPr lang="en-US" dirty="0" smtClean="0"/>
            </a:br>
            <a:r>
              <a:rPr lang="en-US" dirty="0" smtClean="0"/>
              <a:t>Linear </a:t>
            </a:r>
            <a:br>
              <a:rPr lang="en-US" dirty="0" smtClean="0"/>
            </a:br>
            <a:r>
              <a:rPr lang="en-US" dirty="0" smtClean="0"/>
              <a:t>Layout </a:t>
            </a:r>
            <a:endParaRPr lang="en-US" dirty="0"/>
          </a:p>
        </p:txBody>
      </p:sp>
      <p:pic>
        <p:nvPicPr>
          <p:cNvPr id="2" name="Picture 1"/>
          <p:cNvPicPr>
            <a:picLocks noChangeAspect="1"/>
          </p:cNvPicPr>
          <p:nvPr/>
        </p:nvPicPr>
        <p:blipFill>
          <a:blip r:embed="rId3"/>
          <a:stretch>
            <a:fillRect/>
          </a:stretch>
        </p:blipFill>
        <p:spPr>
          <a:xfrm>
            <a:off x="3939886" y="0"/>
            <a:ext cx="8252114" cy="6858000"/>
          </a:xfrm>
          <a:prstGeom prst="rect">
            <a:avLst/>
          </a:prstGeom>
        </p:spPr>
      </p:pic>
    </p:spTree>
    <p:extLst>
      <p:ext uri="{BB962C8B-B14F-4D97-AF65-F5344CB8AC3E}">
        <p14:creationId xmlns:p14="http://schemas.microsoft.com/office/powerpoint/2010/main" val="17152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4373</Words>
  <Application>Microsoft Macintosh PowerPoint</Application>
  <PresentationFormat>Widescreen</PresentationFormat>
  <Paragraphs>457</Paragraphs>
  <Slides>62</Slides>
  <Notes>62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inherit</vt:lpstr>
      <vt:lpstr>Ubuntu Mono Bold</vt:lpstr>
      <vt:lpstr>Arial</vt:lpstr>
      <vt:lpstr>Diamond Grid 16x9</vt:lpstr>
      <vt:lpstr>Building Android apps – Week 3b</vt:lpstr>
      <vt:lpstr>Agenda</vt:lpstr>
      <vt:lpstr>Assignment</vt:lpstr>
      <vt:lpstr>Chap 5 –  Linear Layout </vt:lpstr>
      <vt:lpstr>Chap 5 –  Linear Layout </vt:lpstr>
      <vt:lpstr>Chap 5 –  Linear Layout </vt:lpstr>
      <vt:lpstr>Chap 5 –  Linear Layout </vt:lpstr>
      <vt:lpstr>Chap 5 –   Linear  Layout </vt:lpstr>
      <vt:lpstr>Chap 5 –   Linear  Layout </vt:lpstr>
      <vt:lpstr>Chap 5 –   Linear  Layout </vt:lpstr>
      <vt:lpstr>Chap 5 –  Linear  Layout </vt:lpstr>
      <vt:lpstr>Chap 5 –   Linear  Layout </vt:lpstr>
      <vt:lpstr>Chap 5 –   Linear  Layout </vt:lpstr>
      <vt:lpstr>Chap 5 –   Linear  Layout </vt:lpstr>
      <vt:lpstr>Chap 5 –   Linear  Layout </vt:lpstr>
      <vt:lpstr>PowerPoint Presentation</vt:lpstr>
      <vt:lpstr>Chap 5 –   Linear  Layout </vt:lpstr>
      <vt:lpstr>PowerPoint Presentation</vt:lpstr>
      <vt:lpstr>Chap 5 –   Linear  Layout </vt:lpstr>
      <vt:lpstr>Chap 5 –  Linear Layout</vt:lpstr>
      <vt:lpstr>Chap 5 –  Grid Layout </vt:lpstr>
      <vt:lpstr>Chap 5 –  Grid Layout </vt:lpstr>
      <vt:lpstr>Chap 5 –  Grid Layout </vt:lpstr>
      <vt:lpstr>Chap 5 –  Grid Layout </vt:lpstr>
      <vt:lpstr>Chap 5 –  Grid Layout </vt:lpstr>
      <vt:lpstr>Chap 5 –  Grid Layout </vt:lpstr>
      <vt:lpstr>Chap 5 –  Grid Layout </vt:lpstr>
      <vt:lpstr>Chap 5 –  Grid Layout </vt:lpstr>
      <vt:lpstr>Chap 5 –  Grid Layout </vt:lpstr>
      <vt:lpstr>Chap 5 –  Grid Layout </vt:lpstr>
      <vt:lpstr>Chap 5  –  Grid  Layout </vt:lpstr>
      <vt:lpstr>Chap 5 –  Grid Layout </vt:lpstr>
      <vt:lpstr>Chap 5 –  GUI components are a type of view</vt:lpstr>
      <vt:lpstr>Chap 5 –  Layout type of View called ViewGroup</vt:lpstr>
      <vt:lpstr>Chap 5 –  Getting  and Setting Properties</vt:lpstr>
      <vt:lpstr>Chap 5 –  Layout is a hierarchy of Views</vt:lpstr>
      <vt:lpstr>Chap 5 –  Layout is a hierarchy of Views</vt:lpstr>
      <vt:lpstr>Chap 5 –  GUI Components</vt:lpstr>
      <vt:lpstr>Chap 5 –  Text View</vt:lpstr>
      <vt:lpstr>Chap 5 –  Edit Text</vt:lpstr>
      <vt:lpstr>PowerPoint Presentation</vt:lpstr>
      <vt:lpstr>Chap 5 –  Button</vt:lpstr>
      <vt:lpstr>Chap 5 –  Toggle Button</vt:lpstr>
      <vt:lpstr>Chap 5 –  Toggle Button</vt:lpstr>
      <vt:lpstr>Chap 5 –  Switch</vt:lpstr>
      <vt:lpstr>Chap 5 –  Check Boxes</vt:lpstr>
      <vt:lpstr>Chap 5 –  Check Boxes</vt:lpstr>
      <vt:lpstr>Chap 5 –  Radio Buttons</vt:lpstr>
      <vt:lpstr>Chap 5 –  Radio Buttons</vt:lpstr>
      <vt:lpstr>Chap 5 –  Spinner</vt:lpstr>
      <vt:lpstr>Chap 5 –  Image</vt:lpstr>
      <vt:lpstr>PowerPoint Presentation</vt:lpstr>
      <vt:lpstr>Chap 5 –  Image</vt:lpstr>
      <vt:lpstr>Chap 5 –  Image Button</vt:lpstr>
      <vt:lpstr>Chap 5 –  Scroll Views</vt:lpstr>
      <vt:lpstr>Chap 5 –  Scroll Views</vt:lpstr>
      <vt:lpstr>Chap 5 –  Scroll Views</vt:lpstr>
      <vt:lpstr>Chap 5 –  Toasts</vt:lpstr>
      <vt:lpstr>Chap 5 –  Toasts</vt:lpstr>
      <vt:lpstr>Summary</vt:lpstr>
      <vt:lpstr>Summary</vt:lpstr>
      <vt:lpstr>Assignment</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2016-08-30T21:41:27Z</cp:lastPrinted>
  <dcterms:created xsi:type="dcterms:W3CDTF">2016-08-20T19:03:32Z</dcterms:created>
  <dcterms:modified xsi:type="dcterms:W3CDTF">2016-09-08T19:03:25Z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